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6858000" cx="12192000"/>
  <p:notesSz cx="6858000" cy="9144000"/>
  <p:embeddedFontLst>
    <p:embeddedFont>
      <p:font typeface="Merriweather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6588">
          <p15:clr>
            <a:srgbClr val="747775"/>
          </p15:clr>
        </p15:guide>
      </p15:sldGuideLst>
    </p:ext>
    <p:ext uri="GoogleSlidesCustomDataVersion2">
      <go:slidesCustomData xmlns:go="http://customooxmlschemas.google.com/" r:id="rId48" roundtripDataSignature="AMtx7mgICfNdKGahrQ7m4abjspAyAvCM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0424FD-44E3-4360-A75C-EC1DB5EF55C1}">
  <a:tblStyle styleId="{2F0424FD-44E3-4360-A75C-EC1DB5EF55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5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MerriweatherSans-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MerriweatherSans-italic.fntdata"/><Relationship Id="rId23" Type="http://schemas.openxmlformats.org/officeDocument/2006/relationships/slide" Target="slides/slide17.xml"/><Relationship Id="rId45" Type="http://schemas.openxmlformats.org/officeDocument/2006/relationships/font" Target="fonts/Merriweather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font" Target="fonts/Merriweather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bbf7b9e4a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35bbf7b9e4a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bbf7b9e4a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5bbf7b9e4a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35bbf7b9e4a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bbf7b9e4a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35bbf7b9e4a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35bbf7b9e4a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5bbf7b9e4a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35bbf7b9e4a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35bbf7b9e4a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bbf7b9e4a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35bbf7b9e4a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bbf7b9e4a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35bbf7b9e4a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bbf7b9e4a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35bbf7b9e4a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35bbf7b9e4a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5bbf7b9e4a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35bbf7b9e4a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35bbf7b9e4a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bbf7b9e4a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35bbf7b9e4a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35bbf7b9e4a_0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5bbf7b9e4a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35bbf7b9e4a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3641befc35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33641befc3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3641befc35_2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33641befc35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641befc35_2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33641befc35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641befc35_2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33641befc35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3641befc35_2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33641befc35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3641befc35_2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33641befc35_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3641befc35_2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33641befc35_2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641befc35_2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33641befc35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3641befc35_2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33641befc35_2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3641befc35_2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33641befc35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59546ea4ab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359546ea4ab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3641befc35_2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33641befc35_2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641befc35_2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g33641befc35_2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3641befc35_2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g33641befc35_2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3641befc35_2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33641befc35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3641befc35_2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g33641befc35_2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3641befc35_2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g33641befc35_2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3641befc35_2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g33641befc35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3641befc35_2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33641befc35_2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adbca26a0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2fadbca26a0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baseline的设置参考了A contextual analysis of multi-layer perceptron models in classifying hand-written digits and letters:limited resources 这篇文章。</a:t>
            </a:r>
            <a:endParaRPr/>
          </a:p>
        </p:txBody>
      </p:sp>
      <p:sp>
        <p:nvSpPr>
          <p:cNvPr id="113" name="Google Shape;113;g2fadbca26a0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adbca26a0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2fadbca26a0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训练过程中采用早停的策略，如果连续10个epoch，模型在val datasets上的accuracy都没有提升，就停止训练</a:t>
            </a:r>
            <a:endParaRPr/>
          </a:p>
        </p:txBody>
      </p:sp>
      <p:sp>
        <p:nvSpPr>
          <p:cNvPr id="121" name="Google Shape;121;g2fadbca26a0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fadbca26a0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fadbca26a0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查看具体的结果我们发现，MLP可以识别出大部分的字母和数字，但对于比较相似的字母和数字识别起来有一定的困难，比如q和9.接下来，通过观察混淆矩阵进一步证明这一点。</a:t>
            </a:r>
            <a:endParaRPr/>
          </a:p>
        </p:txBody>
      </p:sp>
      <p:sp>
        <p:nvSpPr>
          <p:cNvPr id="133" name="Google Shape;133;g2fadbca26a0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通过观察混淆矩阵我们发现，的确被预测错误的例子绝大部分是由字母和数字间比较相近造成的。比如0和O，L和1，F和f</a:t>
            </a:r>
            <a:endParaRPr/>
          </a:p>
        </p:txBody>
      </p:sp>
      <p:sp>
        <p:nvSpPr>
          <p:cNvPr id="141" name="Google Shape;14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bbf7b9e4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35bbf7b9e4a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最后，我们来看一下，每个输入的像素对模型预测结果的影响大小。我们使用 Integrated Gradients（积分梯度）方法可视化一个模型对输入图像做出某个预测时，输入的每个像素的重要性贡献。</a:t>
            </a:r>
            <a:endParaRPr/>
          </a:p>
        </p:txBody>
      </p:sp>
      <p:sp>
        <p:nvSpPr>
          <p:cNvPr id="150" name="Google Shape;150;g35bbf7b9e4a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 name="Shape 21"/>
        <p:cNvGrpSpPr/>
        <p:nvPr/>
      </p:nvGrpSpPr>
      <p:grpSpPr>
        <a:xfrm>
          <a:off x="0" y="0"/>
          <a:ext cx="0" cy="0"/>
          <a:chOff x="0" y="0"/>
          <a:chExt cx="0" cy="0"/>
        </a:xfrm>
      </p:grpSpPr>
      <p:sp>
        <p:nvSpPr>
          <p:cNvPr id="22" name="Google Shape;2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 name="Shape 27"/>
        <p:cNvGrpSpPr/>
        <p:nvPr/>
      </p:nvGrpSpPr>
      <p:grpSpPr>
        <a:xfrm>
          <a:off x="0" y="0"/>
          <a:ext cx="0" cy="0"/>
          <a:chOff x="0" y="0"/>
          <a:chExt cx="0" cy="0"/>
        </a:xfrm>
      </p:grpSpPr>
      <p:sp>
        <p:nvSpPr>
          <p:cNvPr id="28" name="Google Shape;2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 name="Shape 31"/>
        <p:cNvGrpSpPr/>
        <p:nvPr/>
      </p:nvGrpSpPr>
      <p:grpSpPr>
        <a:xfrm>
          <a:off x="0" y="0"/>
          <a:ext cx="0" cy="0"/>
          <a:chOff x="0" y="0"/>
          <a:chExt cx="0" cy="0"/>
        </a:xfrm>
      </p:grpSpPr>
      <p:sp>
        <p:nvSpPr>
          <p:cNvPr id="32" name="Google Shape;32;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7" name="Shape 37"/>
        <p:cNvGrpSpPr/>
        <p:nvPr/>
      </p:nvGrpSpPr>
      <p:grpSpPr>
        <a:xfrm>
          <a:off x="0" y="0"/>
          <a:ext cx="0" cy="0"/>
          <a:chOff x="0" y="0"/>
          <a:chExt cx="0" cy="0"/>
        </a:xfrm>
      </p:grpSpPr>
      <p:sp>
        <p:nvSpPr>
          <p:cNvPr id="38" name="Google Shape;3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 name="Shape 44"/>
        <p:cNvGrpSpPr/>
        <p:nvPr/>
      </p:nvGrpSpPr>
      <p:grpSpPr>
        <a:xfrm>
          <a:off x="0" y="0"/>
          <a:ext cx="0" cy="0"/>
          <a:chOff x="0" y="0"/>
          <a:chExt cx="0" cy="0"/>
        </a:xfrm>
      </p:grpSpPr>
      <p:sp>
        <p:nvSpPr>
          <p:cNvPr id="45" name="Google Shape;45;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3" name="Shape 53"/>
        <p:cNvGrpSpPr/>
        <p:nvPr/>
      </p:nvGrpSpPr>
      <p:grpSpPr>
        <a:xfrm>
          <a:off x="0" y="0"/>
          <a:ext cx="0" cy="0"/>
          <a:chOff x="0" y="0"/>
          <a:chExt cx="0" cy="0"/>
        </a:xfrm>
      </p:grpSpPr>
      <p:sp>
        <p:nvSpPr>
          <p:cNvPr id="54" name="Google Shape;5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3"/>
          <p:cNvSpPr/>
          <p:nvPr>
            <p:ph idx="2" type="pic"/>
          </p:nvPr>
        </p:nvSpPr>
        <p:spPr>
          <a:xfrm>
            <a:off x="5183188" y="987425"/>
            <a:ext cx="6172200" cy="4873625"/>
          </a:xfrm>
          <a:prstGeom prst="rect">
            <a:avLst/>
          </a:prstGeom>
          <a:noFill/>
          <a:ln>
            <a:noFill/>
          </a:ln>
        </p:spPr>
      </p:sp>
      <p:sp>
        <p:nvSpPr>
          <p:cNvPr id="68" name="Google Shape;6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322675" y="1143000"/>
            <a:ext cx="9900900" cy="1060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b="1" lang="en-US" sz="4400"/>
              <a:t>Computer Vision Final Report</a:t>
            </a:r>
            <a:endParaRPr b="1" sz="4400"/>
          </a:p>
        </p:txBody>
      </p:sp>
      <p:sp>
        <p:nvSpPr>
          <p:cNvPr id="89" name="Google Shape;89;p1"/>
          <p:cNvSpPr txBox="1"/>
          <p:nvPr>
            <p:ph idx="1" type="subTitle"/>
          </p:nvPr>
        </p:nvSpPr>
        <p:spPr>
          <a:xfrm>
            <a:off x="744525" y="2401350"/>
            <a:ext cx="11325000" cy="2744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Clr>
                <a:schemeClr val="dk1"/>
              </a:buClr>
              <a:buSzPts val="2400"/>
              <a:buNone/>
            </a:pPr>
            <a:r>
              <a:rPr lang="en-US" sz="2200">
                <a:latin typeface="Merriweather Sans"/>
                <a:ea typeface="Merriweather Sans"/>
                <a:cs typeface="Merriweather Sans"/>
                <a:sym typeface="Merriweather Sans"/>
              </a:rPr>
              <a:t>Team members: Chenhao Li, Rufan Zhang, Shaoxuan zhou, Haoyun Yang</a:t>
            </a:r>
            <a:endParaRPr sz="2200">
              <a:latin typeface="Merriweather Sans"/>
              <a:ea typeface="Merriweather Sans"/>
              <a:cs typeface="Merriweather Sans"/>
              <a:sym typeface="Merriweather Sans"/>
            </a:endParaRPr>
          </a:p>
          <a:p>
            <a:pPr indent="0" lvl="0" marL="0" rtl="0" algn="ctr">
              <a:lnSpc>
                <a:spcPct val="90000"/>
              </a:lnSpc>
              <a:spcBef>
                <a:spcPts val="1000"/>
              </a:spcBef>
              <a:spcAft>
                <a:spcPts val="0"/>
              </a:spcAft>
              <a:buClr>
                <a:schemeClr val="dk1"/>
              </a:buClr>
              <a:buSzPts val="2400"/>
              <a:buNone/>
            </a:pPr>
            <a:r>
              <a:t/>
            </a:r>
            <a:endParaRPr>
              <a:latin typeface="Merriweather Sans"/>
              <a:ea typeface="Merriweather Sans"/>
              <a:cs typeface="Merriweather Sans"/>
              <a:sym typeface="Merriweather Sans"/>
            </a:endParaRPr>
          </a:p>
          <a:p>
            <a:pPr indent="0" lvl="0" marL="0" rtl="0" algn="ctr">
              <a:lnSpc>
                <a:spcPct val="90000"/>
              </a:lnSpc>
              <a:spcBef>
                <a:spcPts val="1000"/>
              </a:spcBef>
              <a:spcAft>
                <a:spcPts val="0"/>
              </a:spcAft>
              <a:buClr>
                <a:schemeClr val="dk1"/>
              </a:buClr>
              <a:buSzPts val="2400"/>
              <a:buNone/>
            </a:pPr>
            <a:r>
              <a:rPr lang="en-US"/>
              <a:t>Speaker: </a:t>
            </a:r>
            <a:r>
              <a:rPr lang="en-US"/>
              <a:t>Chenghao Li, Shaoxuan Zhou</a:t>
            </a:r>
            <a:endParaRPr/>
          </a:p>
          <a:p>
            <a:pPr indent="0" lvl="0" marL="0" rtl="0" algn="ctr">
              <a:lnSpc>
                <a:spcPct val="90000"/>
              </a:lnSpc>
              <a:spcBef>
                <a:spcPts val="1000"/>
              </a:spcBef>
              <a:spcAft>
                <a:spcPts val="0"/>
              </a:spcAft>
              <a:buClr>
                <a:schemeClr val="dk1"/>
              </a:buClr>
              <a:buSzPts val="2400"/>
              <a:buNone/>
            </a:pPr>
            <a:r>
              <a:rPr lang="en-US"/>
              <a:t>2025.05.26</a:t>
            </a:r>
            <a:endParaRPr/>
          </a:p>
        </p:txBody>
      </p:sp>
      <p:sp>
        <p:nvSpPr>
          <p:cNvPr id="90" name="Google Shape;9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35bbf7b9e4a_0_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2" name="Google Shape;162;g35bbf7b9e4a_0_33"/>
          <p:cNvSpPr txBox="1"/>
          <p:nvPr/>
        </p:nvSpPr>
        <p:spPr>
          <a:xfrm>
            <a:off x="5348000" y="2674000"/>
            <a:ext cx="1164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1"/>
                </a:solidFill>
              </a:rPr>
              <a:t>CNN</a:t>
            </a:r>
            <a:endParaRPr b="1" sz="3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5bbf7b9e4a_0_38"/>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Baseline &amp; Techniques we explore &amp;  Best</a:t>
            </a:r>
            <a:endParaRPr b="1" sz="2800">
              <a:latin typeface="Arial"/>
              <a:ea typeface="Arial"/>
              <a:cs typeface="Arial"/>
              <a:sym typeface="Arial"/>
            </a:endParaRPr>
          </a:p>
        </p:txBody>
      </p:sp>
      <p:sp>
        <p:nvSpPr>
          <p:cNvPr id="169" name="Google Shape;169;g35bbf7b9e4a_0_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70" name="Google Shape;170;g35bbf7b9e4a_0_38"/>
          <p:cNvGraphicFramePr/>
          <p:nvPr/>
        </p:nvGraphicFramePr>
        <p:xfrm>
          <a:off x="564525" y="1036300"/>
          <a:ext cx="3000000" cy="3000000"/>
        </p:xfrm>
        <a:graphic>
          <a:graphicData uri="http://schemas.openxmlformats.org/drawingml/2006/table">
            <a:tbl>
              <a:tblPr>
                <a:noFill/>
                <a:tableStyleId>{2F0424FD-44E3-4360-A75C-EC1DB5EF55C1}</a:tableStyleId>
              </a:tblPr>
              <a:tblGrid>
                <a:gridCol w="2940325"/>
                <a:gridCol w="2045400"/>
                <a:gridCol w="3529075"/>
                <a:gridCol w="2715950"/>
              </a:tblGrid>
              <a:tr h="381000">
                <a:tc>
                  <a:txBody>
                    <a:bodyPr/>
                    <a:lstStyle/>
                    <a:p>
                      <a:pPr indent="0" lvl="0" marL="0" rtl="0" algn="ctr">
                        <a:lnSpc>
                          <a:spcPct val="90000"/>
                        </a:lnSpc>
                        <a:spcBef>
                          <a:spcPts val="500"/>
                        </a:spcBef>
                        <a:spcAft>
                          <a:spcPts val="0"/>
                        </a:spcAft>
                        <a:buNone/>
                      </a:pPr>
                      <a:r>
                        <a:t/>
                      </a:r>
                      <a:endParaRPr>
                        <a:solidFill>
                          <a:schemeClr val="dk1"/>
                        </a:solidFill>
                      </a:endParaRPr>
                    </a:p>
                  </a:txBody>
                  <a:tcPr marT="91425" marB="91425" marR="91425" marL="91425"/>
                </a:tc>
                <a:tc>
                  <a:txBody>
                    <a:bodyPr/>
                    <a:lstStyle/>
                    <a:p>
                      <a:pPr indent="0" lvl="0" marL="0" rtl="0" algn="ctr">
                        <a:lnSpc>
                          <a:spcPct val="90000"/>
                        </a:lnSpc>
                        <a:spcBef>
                          <a:spcPts val="500"/>
                        </a:spcBef>
                        <a:spcAft>
                          <a:spcPts val="0"/>
                        </a:spcAft>
                        <a:buNone/>
                      </a:pPr>
                      <a:r>
                        <a:rPr lang="en-US">
                          <a:solidFill>
                            <a:schemeClr val="dk1"/>
                          </a:solidFill>
                        </a:rPr>
                        <a:t>Baseline</a:t>
                      </a:r>
                      <a:endParaRPr/>
                    </a:p>
                  </a:txBody>
                  <a:tcPr marT="91425" marB="91425" marR="91425" marL="91425"/>
                </a:tc>
                <a:tc>
                  <a:txBody>
                    <a:bodyPr/>
                    <a:lstStyle/>
                    <a:p>
                      <a:pPr indent="0" lvl="0" marL="0" rtl="0" algn="ctr">
                        <a:spcBef>
                          <a:spcPts val="0"/>
                        </a:spcBef>
                        <a:spcAft>
                          <a:spcPts val="0"/>
                        </a:spcAft>
                        <a:buNone/>
                      </a:pPr>
                      <a:r>
                        <a:rPr lang="en-US"/>
                        <a:t>Techniques we explore</a:t>
                      </a:r>
                      <a:endParaRPr/>
                    </a:p>
                  </a:txBody>
                  <a:tcPr marT="91425" marB="91425" marR="91425" marL="91425"/>
                </a:tc>
                <a:tc>
                  <a:txBody>
                    <a:bodyPr/>
                    <a:lstStyle/>
                    <a:p>
                      <a:pPr indent="0" lvl="0" marL="0" rtl="0" algn="ctr">
                        <a:spcBef>
                          <a:spcPts val="0"/>
                        </a:spcBef>
                        <a:spcAft>
                          <a:spcPts val="0"/>
                        </a:spcAft>
                        <a:buNone/>
                      </a:pPr>
                      <a:r>
                        <a:rPr lang="en-US"/>
                        <a:t>Best</a:t>
                      </a:r>
                      <a:endParaRPr/>
                    </a:p>
                  </a:txBody>
                  <a:tcPr marT="91425" marB="91425" marR="91425" marL="91425"/>
                </a:tc>
              </a:tr>
              <a:tr h="381000">
                <a:tc>
                  <a:txBody>
                    <a:bodyPr/>
                    <a:lstStyle/>
                    <a:p>
                      <a:pPr indent="0" lvl="0" marL="0" rtl="0" algn="ctr">
                        <a:lnSpc>
                          <a:spcPct val="90000"/>
                        </a:lnSpc>
                        <a:spcBef>
                          <a:spcPts val="500"/>
                        </a:spcBef>
                        <a:spcAft>
                          <a:spcPts val="0"/>
                        </a:spcAft>
                        <a:buNone/>
                      </a:pPr>
                      <a:r>
                        <a:rPr lang="en-US">
                          <a:solidFill>
                            <a:schemeClr val="dk1"/>
                          </a:solidFill>
                        </a:rPr>
                        <a:t>Convolutional</a:t>
                      </a:r>
                      <a:endParaRPr>
                        <a:solidFill>
                          <a:schemeClr val="dk1"/>
                        </a:solidFill>
                      </a:endParaRPr>
                    </a:p>
                    <a:p>
                      <a:pPr indent="0" lvl="0" marL="0" rtl="0" algn="ctr">
                        <a:lnSpc>
                          <a:spcPct val="90000"/>
                        </a:lnSpc>
                        <a:spcBef>
                          <a:spcPts val="500"/>
                        </a:spcBef>
                        <a:spcAft>
                          <a:spcPts val="0"/>
                        </a:spcAft>
                        <a:buNone/>
                      </a:pPr>
                      <a:r>
                        <a:rPr lang="en-US">
                          <a:solidFill>
                            <a:schemeClr val="dk1"/>
                          </a:solidFill>
                        </a:rPr>
                        <a:t>layers</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2,3</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r>
              <a:tr h="381000">
                <a:tc>
                  <a:txBody>
                    <a:bodyPr/>
                    <a:lstStyle/>
                    <a:p>
                      <a:pPr indent="0" lvl="0" marL="0" rtl="0" algn="ctr">
                        <a:lnSpc>
                          <a:spcPct val="90000"/>
                        </a:lnSpc>
                        <a:spcBef>
                          <a:spcPts val="500"/>
                        </a:spcBef>
                        <a:spcAft>
                          <a:spcPts val="0"/>
                        </a:spcAft>
                        <a:buNone/>
                      </a:pPr>
                      <a:r>
                        <a:rPr lang="en-US">
                          <a:solidFill>
                            <a:schemeClr val="dk1"/>
                          </a:solidFill>
                        </a:rPr>
                        <a:t>Filters</a:t>
                      </a:r>
                      <a:endParaRPr/>
                    </a:p>
                  </a:txBody>
                  <a:tcPr marT="91425" marB="91425" marR="91425" marL="91425"/>
                </a:tc>
                <a:tc>
                  <a:txBody>
                    <a:bodyPr/>
                    <a:lstStyle/>
                    <a:p>
                      <a:pPr indent="0" lvl="0" marL="0" rtl="0" algn="ctr">
                        <a:spcBef>
                          <a:spcPts val="0"/>
                        </a:spcBef>
                        <a:spcAft>
                          <a:spcPts val="0"/>
                        </a:spcAft>
                        <a:buNone/>
                      </a:pPr>
                      <a:r>
                        <a:rPr lang="en-US"/>
                        <a:t>[32,64]</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[32,64], [32,64,128]</a:t>
                      </a:r>
                      <a:endParaRPr/>
                    </a:p>
                  </a:txBody>
                  <a:tcPr marT="91425" marB="91425" marR="91425" marL="91425"/>
                </a:tc>
                <a:tc>
                  <a:txBody>
                    <a:bodyPr/>
                    <a:lstStyle/>
                    <a:p>
                      <a:pPr indent="0" lvl="0" marL="0" rtl="0" algn="ctr">
                        <a:spcBef>
                          <a:spcPts val="0"/>
                        </a:spcBef>
                        <a:spcAft>
                          <a:spcPts val="0"/>
                        </a:spcAft>
                        <a:buNone/>
                      </a:pPr>
                      <a:r>
                        <a:rPr lang="en-US"/>
                        <a:t>[32,64,128]</a:t>
                      </a:r>
                      <a:endParaRPr/>
                    </a:p>
                  </a:txBody>
                  <a:tcPr marT="91425" marB="91425" marR="91425" marL="91425"/>
                </a:tc>
              </a:tr>
              <a:tr h="381000">
                <a:tc>
                  <a:txBody>
                    <a:bodyPr/>
                    <a:lstStyle/>
                    <a:p>
                      <a:pPr indent="0" lvl="0" marL="0" rtl="0" algn="ctr">
                        <a:lnSpc>
                          <a:spcPct val="90000"/>
                        </a:lnSpc>
                        <a:spcBef>
                          <a:spcPts val="500"/>
                        </a:spcBef>
                        <a:spcAft>
                          <a:spcPts val="0"/>
                        </a:spcAft>
                        <a:buNone/>
                      </a:pPr>
                      <a:r>
                        <a:rPr lang="en-US">
                          <a:solidFill>
                            <a:schemeClr val="dk1"/>
                          </a:solidFill>
                        </a:rPr>
                        <a:t>Kernel size</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[3,3], </a:t>
                      </a:r>
                      <a:r>
                        <a:rPr lang="en-US"/>
                        <a:t>[5, 3], [3, 3, 3], [5, 5,</a:t>
                      </a:r>
                      <a:endParaRPr/>
                    </a:p>
                    <a:p>
                      <a:pPr indent="0" lvl="0" marL="0" rtl="0" algn="ctr">
                        <a:spcBef>
                          <a:spcPts val="0"/>
                        </a:spcBef>
                        <a:spcAft>
                          <a:spcPts val="0"/>
                        </a:spcAft>
                        <a:buNone/>
                      </a:pPr>
                      <a:r>
                        <a:rPr lang="en-US"/>
                        <a:t>3] , [5, 3, 3]</a:t>
                      </a:r>
                      <a:endParaRPr/>
                    </a:p>
                  </a:txBody>
                  <a:tcPr marT="91425" marB="91425" marR="91425" marL="91425"/>
                </a:tc>
                <a:tc>
                  <a:txBody>
                    <a:bodyPr/>
                    <a:lstStyle/>
                    <a:p>
                      <a:pPr indent="0" lvl="0" marL="0" rtl="0" algn="ctr">
                        <a:spcBef>
                          <a:spcPts val="0"/>
                        </a:spcBef>
                        <a:spcAft>
                          <a:spcPts val="0"/>
                        </a:spcAft>
                        <a:buNone/>
                      </a:pPr>
                      <a:r>
                        <a:rPr lang="en-US"/>
                        <a:t>[5,5,3]</a:t>
                      </a:r>
                      <a:endParaRPr/>
                    </a:p>
                  </a:txBody>
                  <a:tcPr marT="91425" marB="91425" marR="91425" marL="91425"/>
                </a:tc>
              </a:tr>
              <a:tr h="381000">
                <a:tc>
                  <a:txBody>
                    <a:bodyPr/>
                    <a:lstStyle/>
                    <a:p>
                      <a:pPr indent="0" lvl="0" marL="0" rtl="0" algn="ctr">
                        <a:lnSpc>
                          <a:spcPct val="90000"/>
                        </a:lnSpc>
                        <a:spcBef>
                          <a:spcPts val="500"/>
                        </a:spcBef>
                        <a:spcAft>
                          <a:spcPts val="0"/>
                        </a:spcAft>
                        <a:buNone/>
                      </a:pPr>
                      <a:r>
                        <a:rPr lang="en-US">
                          <a:solidFill>
                            <a:schemeClr val="dk1"/>
                          </a:solidFill>
                        </a:rPr>
                        <a:t>Learning rate</a:t>
                      </a:r>
                      <a:endParaRPr>
                        <a:solidFill>
                          <a:schemeClr val="dk1"/>
                        </a:solidFill>
                      </a:endParaRPr>
                    </a:p>
                    <a:p>
                      <a:pPr indent="0" lvl="0" marL="0" rtl="0" algn="ctr">
                        <a:lnSpc>
                          <a:spcPct val="90000"/>
                        </a:lnSpc>
                        <a:spcBef>
                          <a:spcPts val="500"/>
                        </a:spcBef>
                        <a:spcAft>
                          <a:spcPts val="0"/>
                        </a:spcAft>
                        <a:buNone/>
                      </a:pPr>
                      <a:r>
                        <a:rPr lang="en-US">
                          <a:solidFill>
                            <a:schemeClr val="dk1"/>
                          </a:solidFill>
                        </a:rPr>
                        <a:t>scheduler</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t>CosineAnnealingLR</a:t>
                      </a:r>
                      <a:endParaRPr/>
                    </a:p>
                  </a:txBody>
                  <a:tcPr marT="91425" marB="91425" marR="91425" marL="91425"/>
                </a:tc>
                <a:tc>
                  <a:txBody>
                    <a:bodyPr/>
                    <a:lstStyle/>
                    <a:p>
                      <a:pPr indent="0" lvl="0" marL="0" rtl="0" algn="ctr">
                        <a:spcBef>
                          <a:spcPts val="0"/>
                        </a:spcBef>
                        <a:spcAft>
                          <a:spcPts val="0"/>
                        </a:spcAft>
                        <a:buNone/>
                      </a:pPr>
                      <a:r>
                        <a:rPr lang="en-US"/>
                        <a:t>StepLR, </a:t>
                      </a:r>
                      <a:r>
                        <a:rPr lang="en-US">
                          <a:solidFill>
                            <a:schemeClr val="dk1"/>
                          </a:solidFill>
                        </a:rPr>
                        <a:t>CosineAnnealingLR, ReduceLROnPlateau</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CosineAnnealingLR</a:t>
                      </a:r>
                      <a:endParaRPr>
                        <a:solidFill>
                          <a:schemeClr val="dk1"/>
                        </a:solidFill>
                      </a:endParaRPr>
                    </a:p>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lnSpc>
                          <a:spcPct val="90000"/>
                        </a:lnSpc>
                        <a:spcBef>
                          <a:spcPts val="500"/>
                        </a:spcBef>
                        <a:spcAft>
                          <a:spcPts val="0"/>
                        </a:spcAft>
                        <a:buNone/>
                      </a:pPr>
                      <a:r>
                        <a:rPr lang="en-US">
                          <a:solidFill>
                            <a:schemeClr val="dk1"/>
                          </a:solidFill>
                        </a:rPr>
                        <a:t>Activation function</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t>ReLU</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ReLU, </a:t>
                      </a:r>
                      <a:r>
                        <a:rPr lang="en-US"/>
                        <a:t>ELU, </a:t>
                      </a:r>
                      <a:r>
                        <a:rPr lang="en-US">
                          <a:solidFill>
                            <a:schemeClr val="dk1"/>
                          </a:solidFill>
                        </a:rPr>
                        <a:t>LeakyReLU</a:t>
                      </a:r>
                      <a:endParaRPr/>
                    </a:p>
                  </a:txBody>
                  <a:tcPr marT="91425" marB="91425" marR="91425" marL="91425"/>
                </a:tc>
                <a:tc>
                  <a:txBody>
                    <a:bodyPr/>
                    <a:lstStyle/>
                    <a:p>
                      <a:pPr indent="0" lvl="0" marL="0" rtl="0" algn="ctr">
                        <a:spcBef>
                          <a:spcPts val="0"/>
                        </a:spcBef>
                        <a:spcAft>
                          <a:spcPts val="0"/>
                        </a:spcAft>
                        <a:buNone/>
                      </a:pPr>
                      <a:r>
                        <a:rPr lang="en-US"/>
                        <a:t>LeakyReLU</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ctr">
                        <a:lnSpc>
                          <a:spcPct val="90000"/>
                        </a:lnSpc>
                        <a:spcBef>
                          <a:spcPts val="500"/>
                        </a:spcBef>
                        <a:spcAft>
                          <a:spcPts val="0"/>
                        </a:spcAft>
                        <a:buNone/>
                      </a:pPr>
                      <a:r>
                        <a:rPr lang="en-US">
                          <a:solidFill>
                            <a:schemeClr val="dk1"/>
                          </a:solidFill>
                        </a:rPr>
                        <a:t>Optimizer</a:t>
                      </a:r>
                      <a:endParaRPr>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Adam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Adam, </a:t>
                      </a:r>
                      <a:r>
                        <a:rPr lang="en-US"/>
                        <a:t>SGD, RMSprop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Adam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lnSpc>
                          <a:spcPct val="90000"/>
                        </a:lnSpc>
                        <a:spcBef>
                          <a:spcPts val="500"/>
                        </a:spcBef>
                        <a:spcAft>
                          <a:spcPts val="0"/>
                        </a:spcAft>
                        <a:buNone/>
                      </a:pPr>
                      <a:r>
                        <a:rPr lang="en-US">
                          <a:solidFill>
                            <a:schemeClr val="dk1"/>
                          </a:solidFill>
                        </a:rPr>
                        <a:t>Batch normalization</a:t>
                      </a:r>
                      <a:endParaRPr>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True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True, </a:t>
                      </a:r>
                      <a:r>
                        <a:rPr lang="en-US"/>
                        <a:t>False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True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lnSpc>
                          <a:spcPct val="90000"/>
                        </a:lnSpc>
                        <a:spcBef>
                          <a:spcPts val="500"/>
                        </a:spcBef>
                        <a:spcAft>
                          <a:spcPts val="0"/>
                        </a:spcAft>
                        <a:buNone/>
                      </a:pPr>
                      <a:r>
                        <a:rPr lang="en-US">
                          <a:solidFill>
                            <a:schemeClr val="dk1"/>
                          </a:solidFill>
                        </a:rPr>
                        <a:t>Regularization</a:t>
                      </a:r>
                      <a:endParaRPr>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None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None, </a:t>
                      </a:r>
                      <a:r>
                        <a:rPr lang="en-US"/>
                        <a:t>L1, L2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None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lnSpc>
                          <a:spcPct val="90000"/>
                        </a:lnSpc>
                        <a:spcBef>
                          <a:spcPts val="500"/>
                        </a:spcBef>
                        <a:spcAft>
                          <a:spcPts val="0"/>
                        </a:spcAft>
                        <a:buNone/>
                      </a:pPr>
                      <a:r>
                        <a:rPr lang="en-US">
                          <a:solidFill>
                            <a:schemeClr val="dk1"/>
                          </a:solidFill>
                        </a:rPr>
                        <a:t>Dropout</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t>True</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a:t>True, </a:t>
                      </a:r>
                      <a:r>
                        <a:rPr lang="en-US"/>
                        <a:t>False</a:t>
                      </a:r>
                      <a:endParaRPr/>
                    </a:p>
                  </a:txBody>
                  <a:tcPr marT="91425" marB="91425" marR="91425" marL="91425"/>
                </a:tc>
                <a:tc>
                  <a:txBody>
                    <a:bodyPr/>
                    <a:lstStyle/>
                    <a:p>
                      <a:pPr indent="0" lvl="0" marL="0" rtl="0" algn="ctr">
                        <a:spcBef>
                          <a:spcPts val="0"/>
                        </a:spcBef>
                        <a:spcAft>
                          <a:spcPts val="0"/>
                        </a:spcAft>
                        <a:buNone/>
                      </a:pPr>
                      <a:r>
                        <a:rPr lang="en-US"/>
                        <a:t>False</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5bbf7b9e4a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77" name="Google Shape;177;g35bbf7b9e4a_0_45"/>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The results of the best model</a:t>
            </a:r>
            <a:endParaRPr b="1" sz="2800">
              <a:latin typeface="Arial"/>
              <a:ea typeface="Arial"/>
              <a:cs typeface="Arial"/>
              <a:sym typeface="Arial"/>
            </a:endParaRPr>
          </a:p>
        </p:txBody>
      </p:sp>
      <p:sp>
        <p:nvSpPr>
          <p:cNvPr id="178" name="Google Shape;178;g35bbf7b9e4a_0_45"/>
          <p:cNvSpPr txBox="1"/>
          <p:nvPr/>
        </p:nvSpPr>
        <p:spPr>
          <a:xfrm>
            <a:off x="0" y="975225"/>
            <a:ext cx="604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Train and validation loss</a:t>
            </a:r>
            <a:endParaRPr sz="2400">
              <a:solidFill>
                <a:schemeClr val="dk1"/>
              </a:solidFill>
            </a:endParaRPr>
          </a:p>
        </p:txBody>
      </p:sp>
      <p:sp>
        <p:nvSpPr>
          <p:cNvPr id="179" name="Google Shape;179;g35bbf7b9e4a_0_45"/>
          <p:cNvSpPr txBox="1"/>
          <p:nvPr/>
        </p:nvSpPr>
        <p:spPr>
          <a:xfrm>
            <a:off x="5940800" y="975225"/>
            <a:ext cx="604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Train accuracy</a:t>
            </a:r>
            <a:endParaRPr sz="2400">
              <a:solidFill>
                <a:schemeClr val="dk1"/>
              </a:solidFill>
            </a:endParaRPr>
          </a:p>
        </p:txBody>
      </p:sp>
      <p:pic>
        <p:nvPicPr>
          <p:cNvPr id="180" name="Google Shape;180;g35bbf7b9e4a_0_45"/>
          <p:cNvPicPr preferRelativeResize="0"/>
          <p:nvPr/>
        </p:nvPicPr>
        <p:blipFill>
          <a:blip r:embed="rId3">
            <a:alphaModFix/>
          </a:blip>
          <a:stretch>
            <a:fillRect/>
          </a:stretch>
        </p:blipFill>
        <p:spPr>
          <a:xfrm>
            <a:off x="152400" y="1681725"/>
            <a:ext cx="5524500" cy="3590925"/>
          </a:xfrm>
          <a:prstGeom prst="rect">
            <a:avLst/>
          </a:prstGeom>
          <a:noFill/>
          <a:ln>
            <a:noFill/>
          </a:ln>
        </p:spPr>
      </p:pic>
      <p:pic>
        <p:nvPicPr>
          <p:cNvPr id="181" name="Google Shape;181;g35bbf7b9e4a_0_45"/>
          <p:cNvPicPr preferRelativeResize="0"/>
          <p:nvPr/>
        </p:nvPicPr>
        <p:blipFill>
          <a:blip r:embed="rId4">
            <a:alphaModFix/>
          </a:blip>
          <a:stretch>
            <a:fillRect/>
          </a:stretch>
        </p:blipFill>
        <p:spPr>
          <a:xfrm>
            <a:off x="5829300" y="1681725"/>
            <a:ext cx="5476875" cy="3600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5bbf7b9e4a_0_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88" name="Google Shape;188;g35bbf7b9e4a_0_56"/>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The results of the best model</a:t>
            </a:r>
            <a:endParaRPr b="1" sz="2800">
              <a:latin typeface="Arial"/>
              <a:ea typeface="Arial"/>
              <a:cs typeface="Arial"/>
              <a:sym typeface="Arial"/>
            </a:endParaRPr>
          </a:p>
        </p:txBody>
      </p:sp>
      <p:sp>
        <p:nvSpPr>
          <p:cNvPr id="189" name="Google Shape;189;g35bbf7b9e4a_0_56"/>
          <p:cNvSpPr txBox="1"/>
          <p:nvPr/>
        </p:nvSpPr>
        <p:spPr>
          <a:xfrm>
            <a:off x="0" y="975225"/>
            <a:ext cx="831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The predicted results of the best model on test set</a:t>
            </a:r>
            <a:endParaRPr sz="2400">
              <a:solidFill>
                <a:schemeClr val="dk1"/>
              </a:solidFill>
            </a:endParaRPr>
          </a:p>
        </p:txBody>
      </p:sp>
      <p:pic>
        <p:nvPicPr>
          <p:cNvPr id="190" name="Google Shape;190;g35bbf7b9e4a_0_56"/>
          <p:cNvPicPr preferRelativeResize="0"/>
          <p:nvPr/>
        </p:nvPicPr>
        <p:blipFill>
          <a:blip r:embed="rId3">
            <a:alphaModFix/>
          </a:blip>
          <a:stretch>
            <a:fillRect/>
          </a:stretch>
        </p:blipFill>
        <p:spPr>
          <a:xfrm>
            <a:off x="2343150" y="1676250"/>
            <a:ext cx="6267450" cy="1847850"/>
          </a:xfrm>
          <a:prstGeom prst="rect">
            <a:avLst/>
          </a:prstGeom>
          <a:noFill/>
          <a:ln>
            <a:noFill/>
          </a:ln>
        </p:spPr>
      </p:pic>
      <p:pic>
        <p:nvPicPr>
          <p:cNvPr id="191" name="Google Shape;191;g35bbf7b9e4a_0_56"/>
          <p:cNvPicPr preferRelativeResize="0"/>
          <p:nvPr/>
        </p:nvPicPr>
        <p:blipFill>
          <a:blip r:embed="rId4">
            <a:alphaModFix/>
          </a:blip>
          <a:stretch>
            <a:fillRect/>
          </a:stretch>
        </p:blipFill>
        <p:spPr>
          <a:xfrm>
            <a:off x="2333625" y="3671025"/>
            <a:ext cx="6286500" cy="188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5bbf7b9e4a_0_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7" name="Google Shape;197;g35bbf7b9e4a_0_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98" name="Google Shape;198;g35bbf7b9e4a_0_64"/>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The results of the best model</a:t>
            </a:r>
            <a:endParaRPr b="1" sz="2800">
              <a:latin typeface="Arial"/>
              <a:ea typeface="Arial"/>
              <a:cs typeface="Arial"/>
              <a:sym typeface="Arial"/>
            </a:endParaRPr>
          </a:p>
        </p:txBody>
      </p:sp>
      <p:pic>
        <p:nvPicPr>
          <p:cNvPr id="199" name="Google Shape;199;g35bbf7b9e4a_0_64"/>
          <p:cNvPicPr preferRelativeResize="0"/>
          <p:nvPr/>
        </p:nvPicPr>
        <p:blipFill>
          <a:blip r:embed="rId3">
            <a:alphaModFix/>
          </a:blip>
          <a:stretch>
            <a:fillRect/>
          </a:stretch>
        </p:blipFill>
        <p:spPr>
          <a:xfrm>
            <a:off x="2302075" y="723550"/>
            <a:ext cx="6479976" cy="5950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5bbf7b9e4a_0_8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5" name="Google Shape;205;g35bbf7b9e4a_0_88"/>
          <p:cNvSpPr txBox="1"/>
          <p:nvPr/>
        </p:nvSpPr>
        <p:spPr>
          <a:xfrm>
            <a:off x="5348000" y="2674000"/>
            <a:ext cx="1635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1"/>
                </a:solidFill>
              </a:rPr>
              <a:t>Resnet</a:t>
            </a:r>
            <a:endParaRPr b="1" sz="3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5bbf7b9e4a_0_93"/>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Baseline &amp; Techniques we explore &amp;  Best</a:t>
            </a:r>
            <a:endParaRPr b="1" sz="2800">
              <a:latin typeface="Arial"/>
              <a:ea typeface="Arial"/>
              <a:cs typeface="Arial"/>
              <a:sym typeface="Arial"/>
            </a:endParaRPr>
          </a:p>
        </p:txBody>
      </p:sp>
      <p:sp>
        <p:nvSpPr>
          <p:cNvPr id="212" name="Google Shape;212;g35bbf7b9e4a_0_9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213" name="Google Shape;213;g35bbf7b9e4a_0_93"/>
          <p:cNvGraphicFramePr/>
          <p:nvPr/>
        </p:nvGraphicFramePr>
        <p:xfrm>
          <a:off x="564525" y="1036300"/>
          <a:ext cx="3000000" cy="3000000"/>
        </p:xfrm>
        <a:graphic>
          <a:graphicData uri="http://schemas.openxmlformats.org/drawingml/2006/table">
            <a:tbl>
              <a:tblPr>
                <a:noFill/>
                <a:tableStyleId>{2F0424FD-44E3-4360-A75C-EC1DB5EF55C1}</a:tableStyleId>
              </a:tblPr>
              <a:tblGrid>
                <a:gridCol w="2940325"/>
                <a:gridCol w="2045400"/>
                <a:gridCol w="3529075"/>
                <a:gridCol w="2715950"/>
              </a:tblGrid>
              <a:tr h="381000">
                <a:tc>
                  <a:txBody>
                    <a:bodyPr/>
                    <a:lstStyle/>
                    <a:p>
                      <a:pPr indent="0" lvl="0" marL="0" rtl="0" algn="ctr">
                        <a:lnSpc>
                          <a:spcPct val="90000"/>
                        </a:lnSpc>
                        <a:spcBef>
                          <a:spcPts val="500"/>
                        </a:spcBef>
                        <a:spcAft>
                          <a:spcPts val="0"/>
                        </a:spcAft>
                        <a:buNone/>
                      </a:pPr>
                      <a:r>
                        <a:t/>
                      </a:r>
                      <a:endParaRPr>
                        <a:solidFill>
                          <a:schemeClr val="dk1"/>
                        </a:solidFill>
                      </a:endParaRPr>
                    </a:p>
                  </a:txBody>
                  <a:tcPr marT="91425" marB="91425" marR="91425" marL="91425"/>
                </a:tc>
                <a:tc>
                  <a:txBody>
                    <a:bodyPr/>
                    <a:lstStyle/>
                    <a:p>
                      <a:pPr indent="0" lvl="0" marL="0" rtl="0" algn="ctr">
                        <a:lnSpc>
                          <a:spcPct val="90000"/>
                        </a:lnSpc>
                        <a:spcBef>
                          <a:spcPts val="500"/>
                        </a:spcBef>
                        <a:spcAft>
                          <a:spcPts val="0"/>
                        </a:spcAft>
                        <a:buNone/>
                      </a:pPr>
                      <a:r>
                        <a:rPr lang="en-US">
                          <a:solidFill>
                            <a:schemeClr val="dk1"/>
                          </a:solidFill>
                        </a:rPr>
                        <a:t>Baseline</a:t>
                      </a:r>
                      <a:endParaRPr/>
                    </a:p>
                  </a:txBody>
                  <a:tcPr marT="91425" marB="91425" marR="91425" marL="91425"/>
                </a:tc>
                <a:tc>
                  <a:txBody>
                    <a:bodyPr/>
                    <a:lstStyle/>
                    <a:p>
                      <a:pPr indent="0" lvl="0" marL="0" rtl="0" algn="ctr">
                        <a:spcBef>
                          <a:spcPts val="0"/>
                        </a:spcBef>
                        <a:spcAft>
                          <a:spcPts val="0"/>
                        </a:spcAft>
                        <a:buNone/>
                      </a:pPr>
                      <a:r>
                        <a:rPr lang="en-US"/>
                        <a:t>TO explore</a:t>
                      </a:r>
                      <a:endParaRPr/>
                    </a:p>
                  </a:txBody>
                  <a:tcPr marT="91425" marB="91425" marR="91425" marL="91425"/>
                </a:tc>
                <a:tc>
                  <a:txBody>
                    <a:bodyPr/>
                    <a:lstStyle/>
                    <a:p>
                      <a:pPr indent="0" lvl="0" marL="0" rtl="0" algn="ctr">
                        <a:spcBef>
                          <a:spcPts val="0"/>
                        </a:spcBef>
                        <a:spcAft>
                          <a:spcPts val="0"/>
                        </a:spcAft>
                        <a:buNone/>
                      </a:pPr>
                      <a:r>
                        <a:rPr lang="en-US"/>
                        <a:t>Best</a:t>
                      </a:r>
                      <a:endParaRPr/>
                    </a:p>
                  </a:txBody>
                  <a:tcPr marT="91425" marB="91425" marR="91425" marL="91425"/>
                </a:tc>
              </a:tr>
              <a:tr h="381000">
                <a:tc>
                  <a:txBody>
                    <a:bodyPr/>
                    <a:lstStyle/>
                    <a:p>
                      <a:pPr indent="0" lvl="0" marL="0" rtl="0" algn="ctr">
                        <a:lnSpc>
                          <a:spcPct val="90000"/>
                        </a:lnSpc>
                        <a:spcBef>
                          <a:spcPts val="500"/>
                        </a:spcBef>
                        <a:spcAft>
                          <a:spcPts val="0"/>
                        </a:spcAft>
                        <a:buNone/>
                      </a:pPr>
                      <a:r>
                        <a:rPr lang="en-US">
                          <a:solidFill>
                            <a:schemeClr val="dk1"/>
                          </a:solidFill>
                        </a:rPr>
                        <a:t>Residual blocks</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t>[2, 2, 2]</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[2, 2, 2], </a:t>
                      </a:r>
                      <a:r>
                        <a:rPr lang="en-US"/>
                        <a:t>[3, 3, 3], [1, 2, 3]</a:t>
                      </a:r>
                      <a:endParaRPr/>
                    </a:p>
                  </a:txBody>
                  <a:tcPr marT="91425" marB="91425" marR="91425" marL="91425"/>
                </a:tc>
                <a:tc>
                  <a:txBody>
                    <a:bodyPr/>
                    <a:lstStyle/>
                    <a:p>
                      <a:pPr indent="0" lvl="0" marL="0" rtl="0" algn="ctr">
                        <a:spcBef>
                          <a:spcPts val="0"/>
                        </a:spcBef>
                        <a:spcAft>
                          <a:spcPts val="0"/>
                        </a:spcAft>
                        <a:buNone/>
                      </a:pPr>
                      <a:r>
                        <a:rPr lang="en-US"/>
                        <a:t>[2, 2, 2]</a:t>
                      </a:r>
                      <a:endParaRPr/>
                    </a:p>
                  </a:txBody>
                  <a:tcPr marT="91425" marB="91425" marR="91425" marL="91425"/>
                </a:tc>
              </a:tr>
              <a:tr h="381000">
                <a:tc>
                  <a:txBody>
                    <a:bodyPr/>
                    <a:lstStyle/>
                    <a:p>
                      <a:pPr indent="0" lvl="0" marL="0" rtl="0" algn="ctr">
                        <a:lnSpc>
                          <a:spcPct val="90000"/>
                        </a:lnSpc>
                        <a:spcBef>
                          <a:spcPts val="500"/>
                        </a:spcBef>
                        <a:spcAft>
                          <a:spcPts val="0"/>
                        </a:spcAft>
                        <a:buNone/>
                      </a:pPr>
                      <a:r>
                        <a:rPr lang="en-US">
                          <a:solidFill>
                            <a:schemeClr val="dk1"/>
                          </a:solidFill>
                        </a:rPr>
                        <a:t>Filters</a:t>
                      </a:r>
                      <a:endParaRPr/>
                    </a:p>
                  </a:txBody>
                  <a:tcPr marT="91425" marB="91425" marR="91425" marL="91425"/>
                </a:tc>
                <a:tc>
                  <a:txBody>
                    <a:bodyPr/>
                    <a:lstStyle/>
                    <a:p>
                      <a:pPr indent="0" lvl="0" marL="0" rtl="0" algn="ctr">
                        <a:spcBef>
                          <a:spcPts val="0"/>
                        </a:spcBef>
                        <a:spcAft>
                          <a:spcPts val="0"/>
                        </a:spcAft>
                        <a:buNone/>
                      </a:pPr>
                      <a:r>
                        <a:rPr lang="en-US"/>
                        <a:t>[64, 128, 256]</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[64, 128, 256]</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[64, 128, 256]</a:t>
                      </a:r>
                      <a:endParaRPr/>
                    </a:p>
                  </a:txBody>
                  <a:tcPr marT="91425" marB="91425" marR="91425" marL="91425"/>
                </a:tc>
              </a:tr>
              <a:tr h="381000">
                <a:tc>
                  <a:txBody>
                    <a:bodyPr/>
                    <a:lstStyle/>
                    <a:p>
                      <a:pPr indent="0" lvl="0" marL="0" rtl="0" algn="ctr">
                        <a:lnSpc>
                          <a:spcPct val="90000"/>
                        </a:lnSpc>
                        <a:spcBef>
                          <a:spcPts val="500"/>
                        </a:spcBef>
                        <a:spcAft>
                          <a:spcPts val="0"/>
                        </a:spcAft>
                        <a:buNone/>
                      </a:pPr>
                      <a:r>
                        <a:rPr lang="en-US">
                          <a:solidFill>
                            <a:schemeClr val="dk1"/>
                          </a:solidFill>
                        </a:rPr>
                        <a:t>Learning rate</a:t>
                      </a:r>
                      <a:endParaRPr>
                        <a:solidFill>
                          <a:schemeClr val="dk1"/>
                        </a:solidFill>
                      </a:endParaRPr>
                    </a:p>
                    <a:p>
                      <a:pPr indent="0" lvl="0" marL="0" rtl="0" algn="ctr">
                        <a:lnSpc>
                          <a:spcPct val="90000"/>
                        </a:lnSpc>
                        <a:spcBef>
                          <a:spcPts val="500"/>
                        </a:spcBef>
                        <a:spcAft>
                          <a:spcPts val="0"/>
                        </a:spcAft>
                        <a:buNone/>
                      </a:pPr>
                      <a:r>
                        <a:rPr lang="en-US">
                          <a:solidFill>
                            <a:schemeClr val="dk1"/>
                          </a:solidFill>
                        </a:rPr>
                        <a:t>scheduler</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t>CosineAnnealingLR</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CosineAnnealingLR, </a:t>
                      </a:r>
                      <a:r>
                        <a:rPr lang="en-US"/>
                        <a:t>StepLR, ReduceLROnPlateau</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CosineAnnealingLR</a:t>
                      </a:r>
                      <a:endParaRPr>
                        <a:solidFill>
                          <a:schemeClr val="dk1"/>
                        </a:solidFill>
                      </a:endParaRPr>
                    </a:p>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lnSpc>
                          <a:spcPct val="90000"/>
                        </a:lnSpc>
                        <a:spcBef>
                          <a:spcPts val="500"/>
                        </a:spcBef>
                        <a:spcAft>
                          <a:spcPts val="0"/>
                        </a:spcAft>
                        <a:buNone/>
                      </a:pPr>
                      <a:r>
                        <a:rPr lang="en-US">
                          <a:solidFill>
                            <a:schemeClr val="dk1"/>
                          </a:solidFill>
                        </a:rPr>
                        <a:t>Activation</a:t>
                      </a:r>
                      <a:endParaRPr>
                        <a:solidFill>
                          <a:schemeClr val="dk1"/>
                        </a:solidFill>
                      </a:endParaRPr>
                    </a:p>
                    <a:p>
                      <a:pPr indent="0" lvl="0" marL="0" rtl="0" algn="ctr">
                        <a:lnSpc>
                          <a:spcPct val="90000"/>
                        </a:lnSpc>
                        <a:spcBef>
                          <a:spcPts val="500"/>
                        </a:spcBef>
                        <a:spcAft>
                          <a:spcPts val="0"/>
                        </a:spcAft>
                        <a:buNone/>
                      </a:pPr>
                      <a:r>
                        <a:rPr lang="en-US">
                          <a:solidFill>
                            <a:schemeClr val="dk1"/>
                          </a:solidFill>
                        </a:rPr>
                        <a:t>function</a:t>
                      </a:r>
                      <a:endParaRPr>
                        <a:solidFill>
                          <a:schemeClr val="dk1"/>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LeakyReLU</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ReLU, </a:t>
                      </a:r>
                      <a:r>
                        <a:rPr lang="en-US"/>
                        <a:t>ELU, </a:t>
                      </a:r>
                      <a:r>
                        <a:rPr lang="en-US">
                          <a:solidFill>
                            <a:schemeClr val="dk1"/>
                          </a:solidFill>
                        </a:rPr>
                        <a:t>LeakyReLU</a:t>
                      </a:r>
                      <a:endParaRPr/>
                    </a:p>
                  </a:txBody>
                  <a:tcPr marT="91425" marB="91425" marR="91425" marL="91425"/>
                </a:tc>
                <a:tc>
                  <a:txBody>
                    <a:bodyPr/>
                    <a:lstStyle/>
                    <a:p>
                      <a:pPr indent="0" lvl="0" marL="0" rtl="0" algn="ctr">
                        <a:spcBef>
                          <a:spcPts val="0"/>
                        </a:spcBef>
                        <a:spcAft>
                          <a:spcPts val="0"/>
                        </a:spcAft>
                        <a:buNone/>
                      </a:pPr>
                      <a:r>
                        <a:rPr lang="en-US"/>
                        <a:t>LeakyReLU</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ctr">
                        <a:lnSpc>
                          <a:spcPct val="90000"/>
                        </a:lnSpc>
                        <a:spcBef>
                          <a:spcPts val="500"/>
                        </a:spcBef>
                        <a:spcAft>
                          <a:spcPts val="0"/>
                        </a:spcAft>
                        <a:buNone/>
                      </a:pPr>
                      <a:r>
                        <a:rPr lang="en-US">
                          <a:solidFill>
                            <a:schemeClr val="dk1"/>
                          </a:solidFill>
                        </a:rPr>
                        <a:t>Optimizer</a:t>
                      </a:r>
                      <a:endParaRPr>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Adam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Adam, SGD, RMSprop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Adam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lnSpc>
                          <a:spcPct val="90000"/>
                        </a:lnSpc>
                        <a:spcBef>
                          <a:spcPts val="500"/>
                        </a:spcBef>
                        <a:spcAft>
                          <a:spcPts val="0"/>
                        </a:spcAft>
                        <a:buNone/>
                      </a:pPr>
                      <a:r>
                        <a:rPr lang="en-US">
                          <a:solidFill>
                            <a:schemeClr val="dk1"/>
                          </a:solidFill>
                        </a:rPr>
                        <a:t>Batch</a:t>
                      </a:r>
                      <a:endParaRPr>
                        <a:solidFill>
                          <a:schemeClr val="dk1"/>
                        </a:solidFill>
                      </a:endParaRPr>
                    </a:p>
                    <a:p>
                      <a:pPr indent="0" lvl="0" marL="0" rtl="0" algn="ctr">
                        <a:lnSpc>
                          <a:spcPct val="90000"/>
                        </a:lnSpc>
                        <a:spcBef>
                          <a:spcPts val="500"/>
                        </a:spcBef>
                        <a:spcAft>
                          <a:spcPts val="0"/>
                        </a:spcAft>
                        <a:buNone/>
                      </a:pPr>
                      <a:r>
                        <a:rPr lang="en-US">
                          <a:solidFill>
                            <a:schemeClr val="dk1"/>
                          </a:solidFill>
                        </a:rPr>
                        <a:t>normalization</a:t>
                      </a:r>
                      <a:endParaRPr>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True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True, False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True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lnSpc>
                          <a:spcPct val="90000"/>
                        </a:lnSpc>
                        <a:spcBef>
                          <a:spcPts val="500"/>
                        </a:spcBef>
                        <a:spcAft>
                          <a:spcPts val="0"/>
                        </a:spcAft>
                        <a:buNone/>
                      </a:pPr>
                      <a:r>
                        <a:rPr lang="en-US">
                          <a:solidFill>
                            <a:schemeClr val="dk1"/>
                          </a:solidFill>
                        </a:rPr>
                        <a:t>Regularization</a:t>
                      </a:r>
                      <a:endParaRPr>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None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None, L1, L2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None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lnSpc>
                          <a:spcPct val="90000"/>
                        </a:lnSpc>
                        <a:spcBef>
                          <a:spcPts val="500"/>
                        </a:spcBef>
                        <a:spcAft>
                          <a:spcPts val="0"/>
                        </a:spcAft>
                        <a:buNone/>
                      </a:pPr>
                      <a:r>
                        <a:rPr lang="en-US">
                          <a:solidFill>
                            <a:schemeClr val="dk1"/>
                          </a:solidFill>
                        </a:rPr>
                        <a:t>Dropout</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t>False</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a:t>True, False</a:t>
                      </a:r>
                      <a:endParaRPr/>
                    </a:p>
                  </a:txBody>
                  <a:tcPr marT="91425" marB="91425" marR="91425" marL="91425"/>
                </a:tc>
                <a:tc>
                  <a:txBody>
                    <a:bodyPr/>
                    <a:lstStyle/>
                    <a:p>
                      <a:pPr indent="0" lvl="0" marL="0" rtl="0" algn="ctr">
                        <a:spcBef>
                          <a:spcPts val="0"/>
                        </a:spcBef>
                        <a:spcAft>
                          <a:spcPts val="0"/>
                        </a:spcAft>
                        <a:buNone/>
                      </a:pPr>
                      <a:r>
                        <a:rPr lang="en-US"/>
                        <a:t>False</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5bbf7b9e4a_0_10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20" name="Google Shape;220;g35bbf7b9e4a_0_100"/>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The results of the best model</a:t>
            </a:r>
            <a:endParaRPr b="1" sz="2800">
              <a:latin typeface="Arial"/>
              <a:ea typeface="Arial"/>
              <a:cs typeface="Arial"/>
              <a:sym typeface="Arial"/>
            </a:endParaRPr>
          </a:p>
        </p:txBody>
      </p:sp>
      <p:sp>
        <p:nvSpPr>
          <p:cNvPr id="221" name="Google Shape;221;g35bbf7b9e4a_0_100"/>
          <p:cNvSpPr txBox="1"/>
          <p:nvPr/>
        </p:nvSpPr>
        <p:spPr>
          <a:xfrm>
            <a:off x="0" y="975225"/>
            <a:ext cx="604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Train and validation loss</a:t>
            </a:r>
            <a:endParaRPr sz="2400">
              <a:solidFill>
                <a:schemeClr val="dk1"/>
              </a:solidFill>
            </a:endParaRPr>
          </a:p>
        </p:txBody>
      </p:sp>
      <p:sp>
        <p:nvSpPr>
          <p:cNvPr id="222" name="Google Shape;222;g35bbf7b9e4a_0_100"/>
          <p:cNvSpPr txBox="1"/>
          <p:nvPr/>
        </p:nvSpPr>
        <p:spPr>
          <a:xfrm>
            <a:off x="5940800" y="975225"/>
            <a:ext cx="604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Train accuracy</a:t>
            </a:r>
            <a:endParaRPr sz="2400">
              <a:solidFill>
                <a:schemeClr val="dk1"/>
              </a:solidFill>
            </a:endParaRPr>
          </a:p>
        </p:txBody>
      </p:sp>
      <p:pic>
        <p:nvPicPr>
          <p:cNvPr id="223" name="Google Shape;223;g35bbf7b9e4a_0_100"/>
          <p:cNvPicPr preferRelativeResize="0"/>
          <p:nvPr/>
        </p:nvPicPr>
        <p:blipFill>
          <a:blip r:embed="rId3">
            <a:alphaModFix/>
          </a:blip>
          <a:stretch>
            <a:fillRect/>
          </a:stretch>
        </p:blipFill>
        <p:spPr>
          <a:xfrm>
            <a:off x="152400" y="1681725"/>
            <a:ext cx="5524500" cy="4453423"/>
          </a:xfrm>
          <a:prstGeom prst="rect">
            <a:avLst/>
          </a:prstGeom>
          <a:noFill/>
          <a:ln>
            <a:noFill/>
          </a:ln>
        </p:spPr>
      </p:pic>
      <p:pic>
        <p:nvPicPr>
          <p:cNvPr id="224" name="Google Shape;224;g35bbf7b9e4a_0_100"/>
          <p:cNvPicPr preferRelativeResize="0"/>
          <p:nvPr/>
        </p:nvPicPr>
        <p:blipFill>
          <a:blip r:embed="rId4">
            <a:alphaModFix/>
          </a:blip>
          <a:stretch>
            <a:fillRect/>
          </a:stretch>
        </p:blipFill>
        <p:spPr>
          <a:xfrm>
            <a:off x="5829300" y="1643063"/>
            <a:ext cx="5632370" cy="45608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5bbf7b9e4a_0_1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31" name="Google Shape;231;g35bbf7b9e4a_0_110"/>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The results of the best model</a:t>
            </a:r>
            <a:endParaRPr b="1" sz="2800">
              <a:latin typeface="Arial"/>
              <a:ea typeface="Arial"/>
              <a:cs typeface="Arial"/>
              <a:sym typeface="Arial"/>
            </a:endParaRPr>
          </a:p>
        </p:txBody>
      </p:sp>
      <p:sp>
        <p:nvSpPr>
          <p:cNvPr id="232" name="Google Shape;232;g35bbf7b9e4a_0_110"/>
          <p:cNvSpPr txBox="1"/>
          <p:nvPr/>
        </p:nvSpPr>
        <p:spPr>
          <a:xfrm>
            <a:off x="0" y="975225"/>
            <a:ext cx="831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The predicted results of the best model on test set</a:t>
            </a:r>
            <a:endParaRPr sz="2400">
              <a:solidFill>
                <a:schemeClr val="dk1"/>
              </a:solidFill>
            </a:endParaRPr>
          </a:p>
        </p:txBody>
      </p:sp>
      <p:pic>
        <p:nvPicPr>
          <p:cNvPr id="233" name="Google Shape;233;g35bbf7b9e4a_0_110"/>
          <p:cNvPicPr preferRelativeResize="0"/>
          <p:nvPr/>
        </p:nvPicPr>
        <p:blipFill>
          <a:blip r:embed="rId3">
            <a:alphaModFix/>
          </a:blip>
          <a:stretch>
            <a:fillRect/>
          </a:stretch>
        </p:blipFill>
        <p:spPr>
          <a:xfrm>
            <a:off x="2343150" y="1676250"/>
            <a:ext cx="6267450" cy="1847850"/>
          </a:xfrm>
          <a:prstGeom prst="rect">
            <a:avLst/>
          </a:prstGeom>
          <a:noFill/>
          <a:ln>
            <a:noFill/>
          </a:ln>
        </p:spPr>
      </p:pic>
      <p:pic>
        <p:nvPicPr>
          <p:cNvPr id="234" name="Google Shape;234;g35bbf7b9e4a_0_110"/>
          <p:cNvPicPr preferRelativeResize="0"/>
          <p:nvPr/>
        </p:nvPicPr>
        <p:blipFill>
          <a:blip r:embed="rId4">
            <a:alphaModFix/>
          </a:blip>
          <a:stretch>
            <a:fillRect/>
          </a:stretch>
        </p:blipFill>
        <p:spPr>
          <a:xfrm>
            <a:off x="2239150" y="3671025"/>
            <a:ext cx="6516850" cy="2183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5bbf7b9e4a_0_1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0" name="Google Shape;240;g35bbf7b9e4a_0_1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41" name="Google Shape;241;g35bbf7b9e4a_0_119"/>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The results of the best model</a:t>
            </a:r>
            <a:endParaRPr b="1" sz="2800">
              <a:latin typeface="Arial"/>
              <a:ea typeface="Arial"/>
              <a:cs typeface="Arial"/>
              <a:sym typeface="Arial"/>
            </a:endParaRPr>
          </a:p>
        </p:txBody>
      </p:sp>
      <p:pic>
        <p:nvPicPr>
          <p:cNvPr id="242" name="Google Shape;242;g35bbf7b9e4a_0_119"/>
          <p:cNvPicPr preferRelativeResize="0"/>
          <p:nvPr/>
        </p:nvPicPr>
        <p:blipFill>
          <a:blip r:embed="rId3">
            <a:alphaModFix/>
          </a:blip>
          <a:stretch>
            <a:fillRect/>
          </a:stretch>
        </p:blipFill>
        <p:spPr>
          <a:xfrm>
            <a:off x="2711025" y="713075"/>
            <a:ext cx="6713125" cy="6008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6" name="Google Shape;96;p2"/>
          <p:cNvSpPr txBox="1"/>
          <p:nvPr/>
        </p:nvSpPr>
        <p:spPr>
          <a:xfrm>
            <a:off x="2736925" y="2527200"/>
            <a:ext cx="75186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1"/>
                </a:solidFill>
              </a:rPr>
              <a:t>First Assignment - Building a neural network model for classification problem</a:t>
            </a:r>
            <a:endParaRPr b="1" sz="34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3641befc35_2_0"/>
          <p:cNvSpPr txBox="1"/>
          <p:nvPr>
            <p:ph idx="12" type="sldNum"/>
          </p:nvPr>
        </p:nvSpPr>
        <p:spPr>
          <a:xfrm>
            <a:off x="11480800" y="8475133"/>
            <a:ext cx="3657600" cy="486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48" name="Google Shape;248;g33641befc35_2_0"/>
          <p:cNvSpPr txBox="1"/>
          <p:nvPr/>
        </p:nvSpPr>
        <p:spPr>
          <a:xfrm>
            <a:off x="636600" y="2367000"/>
            <a:ext cx="110199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chemeClr val="dk1"/>
                </a:solidFill>
              </a:rPr>
              <a:t>Second Assignment </a:t>
            </a:r>
            <a:endParaRPr b="1" sz="3500">
              <a:solidFill>
                <a:schemeClr val="dk1"/>
              </a:solidFill>
            </a:endParaRPr>
          </a:p>
          <a:p>
            <a:pPr indent="0" lvl="0" marL="0" rtl="0" algn="l">
              <a:spcBef>
                <a:spcPts val="0"/>
              </a:spcBef>
              <a:spcAft>
                <a:spcPts val="0"/>
              </a:spcAft>
              <a:buNone/>
            </a:pPr>
            <a:r>
              <a:rPr b="1" lang="en-US" sz="3500">
                <a:solidFill>
                  <a:schemeClr val="dk1"/>
                </a:solidFill>
              </a:rPr>
              <a:t>A Review of the Robustness of Deep Learning Models to Common Image Distortions and Corruptions</a:t>
            </a:r>
            <a:endParaRPr b="1" sz="35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3641befc35_2_5"/>
          <p:cNvSpPr txBox="1"/>
          <p:nvPr>
            <p:ph type="title"/>
          </p:nvPr>
        </p:nvSpPr>
        <p:spPr>
          <a:xfrm>
            <a:off x="0" y="0"/>
            <a:ext cx="105156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Table of contents</a:t>
            </a:r>
            <a:endParaRPr b="1" sz="2800">
              <a:latin typeface="Arial"/>
              <a:ea typeface="Arial"/>
              <a:cs typeface="Arial"/>
              <a:sym typeface="Arial"/>
            </a:endParaRPr>
          </a:p>
        </p:txBody>
      </p:sp>
      <p:sp>
        <p:nvSpPr>
          <p:cNvPr id="254" name="Google Shape;254;g33641befc35_2_5"/>
          <p:cNvSpPr txBox="1"/>
          <p:nvPr>
            <p:ph idx="1" type="body"/>
          </p:nvPr>
        </p:nvSpPr>
        <p:spPr>
          <a:xfrm>
            <a:off x="922075" y="1343083"/>
            <a:ext cx="10896000" cy="4593300"/>
          </a:xfrm>
          <a:prstGeom prst="rect">
            <a:avLst/>
          </a:prstGeom>
          <a:noFill/>
          <a:ln>
            <a:noFill/>
          </a:ln>
        </p:spPr>
        <p:txBody>
          <a:bodyPr anchorCtr="0" anchor="t" bIns="45700" lIns="91425" spcFirstLastPara="1" rIns="91425" wrap="square" tIns="45700">
            <a:normAutofit/>
          </a:bodyPr>
          <a:lstStyle/>
          <a:p>
            <a:pPr indent="-463550" lvl="0" marL="609600" rtl="0" algn="l">
              <a:lnSpc>
                <a:spcPct val="115000"/>
              </a:lnSpc>
              <a:spcBef>
                <a:spcPts val="0"/>
              </a:spcBef>
              <a:spcAft>
                <a:spcPts val="0"/>
              </a:spcAft>
              <a:buSzPts val="2500"/>
              <a:buChar char="•"/>
            </a:pPr>
            <a:r>
              <a:rPr lang="en-US" sz="2500"/>
              <a:t>Research background and core issues</a:t>
            </a:r>
            <a:endParaRPr sz="2500"/>
          </a:p>
          <a:p>
            <a:pPr indent="-463550" lvl="0" marL="609600" rtl="0" algn="l">
              <a:lnSpc>
                <a:spcPct val="115000"/>
              </a:lnSpc>
              <a:spcBef>
                <a:spcPts val="0"/>
              </a:spcBef>
              <a:spcAft>
                <a:spcPts val="0"/>
              </a:spcAft>
              <a:buSzPts val="2500"/>
              <a:buChar char="•"/>
            </a:pPr>
            <a:r>
              <a:rPr lang="en-US" sz="2500"/>
              <a:t>Common Image corruptions classification and benchmark datasets</a:t>
            </a:r>
            <a:endParaRPr sz="2500"/>
          </a:p>
          <a:p>
            <a:pPr indent="-463550" lvl="0" marL="609600" rtl="0" algn="l">
              <a:lnSpc>
                <a:spcPct val="90000"/>
              </a:lnSpc>
              <a:spcBef>
                <a:spcPts val="0"/>
              </a:spcBef>
              <a:spcAft>
                <a:spcPts val="0"/>
              </a:spcAft>
              <a:buSzPts val="2500"/>
              <a:buChar char="•"/>
            </a:pPr>
            <a:r>
              <a:rPr lang="en-US" sz="2500"/>
              <a:t>Evaluation Metrics</a:t>
            </a:r>
            <a:endParaRPr sz="2500"/>
          </a:p>
          <a:p>
            <a:pPr indent="-463550" lvl="0" marL="609600" rtl="0" algn="l">
              <a:lnSpc>
                <a:spcPct val="115000"/>
              </a:lnSpc>
              <a:spcBef>
                <a:spcPts val="0"/>
              </a:spcBef>
              <a:spcAft>
                <a:spcPts val="0"/>
              </a:spcAft>
              <a:buSzPts val="2500"/>
              <a:buChar char="•"/>
            </a:pPr>
            <a:r>
              <a:rPr lang="en-US" sz="2500"/>
              <a:t>Enhancing Robustness to Common Corruptions</a:t>
            </a:r>
            <a:endParaRPr sz="2500"/>
          </a:p>
          <a:p>
            <a:pPr indent="-463550" lvl="0" marL="609600" rtl="0" algn="l">
              <a:lnSpc>
                <a:spcPct val="115000"/>
              </a:lnSpc>
              <a:spcBef>
                <a:spcPts val="0"/>
              </a:spcBef>
              <a:spcAft>
                <a:spcPts val="0"/>
              </a:spcAft>
              <a:buSzPts val="2500"/>
              <a:buChar char="•"/>
            </a:pPr>
            <a:r>
              <a:rPr lang="en-US" sz="2500"/>
              <a:t>Challenges, future directions and summary</a:t>
            </a:r>
            <a:endParaRPr sz="25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90000"/>
              </a:lnSpc>
              <a:spcBef>
                <a:spcPts val="500"/>
              </a:spcBef>
              <a:spcAft>
                <a:spcPts val="0"/>
              </a:spcAft>
              <a:buNone/>
            </a:pPr>
            <a:r>
              <a:t/>
            </a:r>
            <a:endParaRPr/>
          </a:p>
        </p:txBody>
      </p:sp>
      <p:sp>
        <p:nvSpPr>
          <p:cNvPr id="255" name="Google Shape;255;g33641befc35_2_5"/>
          <p:cNvSpPr txBox="1"/>
          <p:nvPr>
            <p:ph idx="12" type="sldNum"/>
          </p:nvPr>
        </p:nvSpPr>
        <p:spPr>
          <a:xfrm>
            <a:off x="9997150" y="6450996"/>
            <a:ext cx="20577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3641befc35_2_1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61" name="Google Shape;261;g33641befc35_2_11"/>
          <p:cNvSpPr txBox="1"/>
          <p:nvPr/>
        </p:nvSpPr>
        <p:spPr>
          <a:xfrm>
            <a:off x="0" y="46700"/>
            <a:ext cx="7962000" cy="116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Research background and core issues</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262" name="Google Shape;262;g33641befc35_2_11"/>
          <p:cNvSpPr txBox="1"/>
          <p:nvPr/>
        </p:nvSpPr>
        <p:spPr>
          <a:xfrm>
            <a:off x="781767" y="1213500"/>
            <a:ext cx="10128300" cy="795600"/>
          </a:xfrm>
          <a:prstGeom prst="rect">
            <a:avLst/>
          </a:prstGeom>
          <a:noFill/>
          <a:ln>
            <a:noFill/>
          </a:ln>
        </p:spPr>
        <p:txBody>
          <a:bodyPr anchorCtr="0" anchor="t" bIns="60925" lIns="121900" spcFirstLastPara="1" rIns="121900" wrap="square" tIns="60925">
            <a:normAutofit/>
          </a:bodyPr>
          <a:lstStyle/>
          <a:p>
            <a:pPr indent="0" lvl="0" marL="0" rtl="0" algn="l">
              <a:lnSpc>
                <a:spcPct val="115000"/>
              </a:lnSpc>
              <a:spcBef>
                <a:spcPts val="0"/>
              </a:spcBef>
              <a:spcAft>
                <a:spcPts val="0"/>
              </a:spcAft>
              <a:buNone/>
            </a:pPr>
            <a:r>
              <a:rPr lang="en-US" sz="3200"/>
              <a:t>Deep learning has had many successes</a:t>
            </a:r>
            <a:endParaRPr sz="3200">
              <a:solidFill>
                <a:srgbClr val="000000"/>
              </a:solidFill>
            </a:endParaRPr>
          </a:p>
        </p:txBody>
      </p:sp>
      <p:pic>
        <p:nvPicPr>
          <p:cNvPr id="263" name="Google Shape;263;g33641befc35_2_11"/>
          <p:cNvPicPr preferRelativeResize="0"/>
          <p:nvPr/>
        </p:nvPicPr>
        <p:blipFill>
          <a:blip r:embed="rId3">
            <a:alphaModFix/>
          </a:blip>
          <a:stretch>
            <a:fillRect/>
          </a:stretch>
        </p:blipFill>
        <p:spPr>
          <a:xfrm>
            <a:off x="4517500" y="2118917"/>
            <a:ext cx="7108004" cy="4442503"/>
          </a:xfrm>
          <a:prstGeom prst="rect">
            <a:avLst/>
          </a:prstGeom>
          <a:noFill/>
          <a:ln>
            <a:noFill/>
          </a:ln>
        </p:spPr>
      </p:pic>
      <p:pic>
        <p:nvPicPr>
          <p:cNvPr id="264" name="Google Shape;264;g33641befc35_2_11"/>
          <p:cNvPicPr preferRelativeResize="0"/>
          <p:nvPr/>
        </p:nvPicPr>
        <p:blipFill rotWithShape="1">
          <a:blip r:embed="rId4">
            <a:alphaModFix/>
          </a:blip>
          <a:srcRect b="9212" l="-2545" r="7552" t="-1890"/>
          <a:stretch/>
        </p:blipFill>
        <p:spPr>
          <a:xfrm>
            <a:off x="657100" y="3443750"/>
            <a:ext cx="3322933" cy="1792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3641befc35_2_19"/>
          <p:cNvSpPr txBox="1"/>
          <p:nvPr>
            <p:ph idx="12" type="sldNum"/>
          </p:nvPr>
        </p:nvSpPr>
        <p:spPr>
          <a:xfrm>
            <a:off x="11161858" y="62694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70" name="Google Shape;270;g33641befc35_2_19"/>
          <p:cNvSpPr txBox="1"/>
          <p:nvPr/>
        </p:nvSpPr>
        <p:spPr>
          <a:xfrm>
            <a:off x="0" y="46700"/>
            <a:ext cx="7962000" cy="116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Research background and core issues</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271" name="Google Shape;271;g33641befc35_2_19"/>
          <p:cNvSpPr txBox="1"/>
          <p:nvPr/>
        </p:nvSpPr>
        <p:spPr>
          <a:xfrm>
            <a:off x="1155300" y="1213500"/>
            <a:ext cx="10128300" cy="795600"/>
          </a:xfrm>
          <a:prstGeom prst="rect">
            <a:avLst/>
          </a:prstGeom>
          <a:noFill/>
          <a:ln>
            <a:noFill/>
          </a:ln>
        </p:spPr>
        <p:txBody>
          <a:bodyPr anchorCtr="0" anchor="t" bIns="60925" lIns="121900" spcFirstLastPara="1" rIns="121900" wrap="square" tIns="60925">
            <a:normAutofit fontScale="70000" lnSpcReduction="20000"/>
          </a:bodyPr>
          <a:lstStyle/>
          <a:p>
            <a:pPr indent="0" lvl="0" marL="0" rtl="0" algn="l">
              <a:lnSpc>
                <a:spcPct val="115000"/>
              </a:lnSpc>
              <a:spcBef>
                <a:spcPts val="0"/>
              </a:spcBef>
              <a:spcAft>
                <a:spcPts val="0"/>
              </a:spcAft>
              <a:buNone/>
            </a:pPr>
            <a:r>
              <a:rPr lang="en-US" sz="3200"/>
              <a:t>What would happen if self-driving cars couldn’t recognize traffic lights in heavy fog?</a:t>
            </a:r>
            <a:endParaRPr sz="3200">
              <a:solidFill>
                <a:srgbClr val="000000"/>
              </a:solidFill>
            </a:endParaRPr>
          </a:p>
        </p:txBody>
      </p:sp>
      <p:pic>
        <p:nvPicPr>
          <p:cNvPr id="272" name="Google Shape;272;g33641befc35_2_19"/>
          <p:cNvPicPr preferRelativeResize="0"/>
          <p:nvPr/>
        </p:nvPicPr>
        <p:blipFill>
          <a:blip r:embed="rId3">
            <a:alphaModFix/>
          </a:blip>
          <a:stretch>
            <a:fillRect/>
          </a:stretch>
        </p:blipFill>
        <p:spPr>
          <a:xfrm>
            <a:off x="651467" y="2931225"/>
            <a:ext cx="3401001" cy="2125598"/>
          </a:xfrm>
          <a:prstGeom prst="rect">
            <a:avLst/>
          </a:prstGeom>
          <a:noFill/>
          <a:ln>
            <a:noFill/>
          </a:ln>
        </p:spPr>
      </p:pic>
      <p:pic>
        <p:nvPicPr>
          <p:cNvPr id="273" name="Google Shape;273;g33641befc35_2_19"/>
          <p:cNvPicPr preferRelativeResize="0"/>
          <p:nvPr/>
        </p:nvPicPr>
        <p:blipFill>
          <a:blip r:embed="rId4">
            <a:alphaModFix/>
          </a:blip>
          <a:stretch>
            <a:fillRect/>
          </a:stretch>
        </p:blipFill>
        <p:spPr>
          <a:xfrm>
            <a:off x="4339698" y="1747533"/>
            <a:ext cx="6673167" cy="49984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33641befc35_2_27"/>
          <p:cNvSpPr txBox="1"/>
          <p:nvPr>
            <p:ph idx="12" type="sldNum"/>
          </p:nvPr>
        </p:nvSpPr>
        <p:spPr>
          <a:xfrm>
            <a:off x="11488724" y="6464383"/>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79" name="Google Shape;279;g33641befc35_2_27"/>
          <p:cNvSpPr txBox="1"/>
          <p:nvPr/>
        </p:nvSpPr>
        <p:spPr>
          <a:xfrm>
            <a:off x="0" y="46700"/>
            <a:ext cx="7962000" cy="116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Research background and core issues</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280" name="Google Shape;280;g33641befc35_2_27"/>
          <p:cNvSpPr txBox="1"/>
          <p:nvPr/>
        </p:nvSpPr>
        <p:spPr>
          <a:xfrm>
            <a:off x="1155300" y="1213500"/>
            <a:ext cx="10520400" cy="1901100"/>
          </a:xfrm>
          <a:prstGeom prst="rect">
            <a:avLst/>
          </a:prstGeom>
          <a:noFill/>
          <a:ln>
            <a:noFill/>
          </a:ln>
        </p:spPr>
        <p:txBody>
          <a:bodyPr anchorCtr="0" anchor="t" bIns="60925" lIns="121900" spcFirstLastPara="1" rIns="121900" wrap="square" tIns="60925">
            <a:normAutofit lnSpcReduction="20000"/>
          </a:bodyPr>
          <a:lstStyle/>
          <a:p>
            <a:pPr indent="0" lvl="0" marL="0" rtl="0" algn="l">
              <a:lnSpc>
                <a:spcPct val="115000"/>
              </a:lnSpc>
              <a:spcBef>
                <a:spcPts val="0"/>
              </a:spcBef>
              <a:spcAft>
                <a:spcPts val="0"/>
              </a:spcAft>
              <a:buNone/>
            </a:pPr>
            <a:r>
              <a:rPr b="1" lang="en-US" sz="2300">
                <a:solidFill>
                  <a:schemeClr val="dk1"/>
                </a:solidFill>
              </a:rPr>
              <a:t>Image Corruption：</a:t>
            </a:r>
            <a:r>
              <a:rPr lang="en-US" sz="2300">
                <a:solidFill>
                  <a:schemeClr val="dk2"/>
                </a:solidFill>
              </a:rPr>
              <a:t>These corruptions are not malicious, intentionally crafted attacks, but rather </a:t>
            </a:r>
            <a:r>
              <a:rPr lang="en-US" sz="2300">
                <a:solidFill>
                  <a:srgbClr val="FF0000"/>
                </a:solidFill>
              </a:rPr>
              <a:t>naturally occurring</a:t>
            </a:r>
            <a:r>
              <a:rPr lang="en-US" sz="2300">
                <a:solidFill>
                  <a:schemeClr val="dk2"/>
                </a:solidFill>
              </a:rPr>
              <a:t> degradations that arise from various factors inherent in the image lifecycle: imperfections in camera sensors, suboptimal lighting conditions, motion blur, atmospheric phenomena, or artifacts introduced during image compression and transmission。</a:t>
            </a:r>
            <a:endParaRPr sz="2300">
              <a:solidFill>
                <a:schemeClr val="dk2"/>
              </a:solidFill>
            </a:endParaRPr>
          </a:p>
        </p:txBody>
      </p:sp>
      <p:pic>
        <p:nvPicPr>
          <p:cNvPr id="281" name="Google Shape;281;g33641befc35_2_27"/>
          <p:cNvPicPr preferRelativeResize="0"/>
          <p:nvPr/>
        </p:nvPicPr>
        <p:blipFill>
          <a:blip r:embed="rId3">
            <a:alphaModFix/>
          </a:blip>
          <a:stretch>
            <a:fillRect/>
          </a:stretch>
        </p:blipFill>
        <p:spPr>
          <a:xfrm>
            <a:off x="6276527" y="3361350"/>
            <a:ext cx="4241407" cy="3176967"/>
          </a:xfrm>
          <a:prstGeom prst="rect">
            <a:avLst/>
          </a:prstGeom>
          <a:noFill/>
          <a:ln>
            <a:noFill/>
          </a:ln>
        </p:spPr>
      </p:pic>
      <p:pic>
        <p:nvPicPr>
          <p:cNvPr id="282" name="Google Shape;282;g33641befc35_2_27"/>
          <p:cNvPicPr preferRelativeResize="0"/>
          <p:nvPr/>
        </p:nvPicPr>
        <p:blipFill>
          <a:blip r:embed="rId4">
            <a:alphaModFix/>
          </a:blip>
          <a:stretch>
            <a:fillRect/>
          </a:stretch>
        </p:blipFill>
        <p:spPr>
          <a:xfrm>
            <a:off x="979061" y="3565100"/>
            <a:ext cx="4468533" cy="2973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3641befc35_2_35"/>
          <p:cNvSpPr txBox="1"/>
          <p:nvPr/>
        </p:nvSpPr>
        <p:spPr>
          <a:xfrm>
            <a:off x="0" y="46700"/>
            <a:ext cx="7962000" cy="116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Research background and core issues</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288" name="Google Shape;288;g33641befc35_2_35"/>
          <p:cNvSpPr txBox="1"/>
          <p:nvPr/>
        </p:nvSpPr>
        <p:spPr>
          <a:xfrm>
            <a:off x="1155300" y="1213500"/>
            <a:ext cx="10520400" cy="1901100"/>
          </a:xfrm>
          <a:prstGeom prst="rect">
            <a:avLst/>
          </a:prstGeom>
          <a:noFill/>
          <a:ln>
            <a:noFill/>
          </a:ln>
        </p:spPr>
        <p:txBody>
          <a:bodyPr anchorCtr="0" anchor="t" bIns="60925" lIns="121900" spcFirstLastPara="1" rIns="121900" wrap="square" tIns="60925">
            <a:normAutofit/>
          </a:bodyPr>
          <a:lstStyle/>
          <a:p>
            <a:pPr indent="0" lvl="0" marL="0" rtl="0" algn="l">
              <a:lnSpc>
                <a:spcPct val="115000"/>
              </a:lnSpc>
              <a:spcBef>
                <a:spcPts val="0"/>
              </a:spcBef>
              <a:spcAft>
                <a:spcPts val="0"/>
              </a:spcAft>
              <a:buNone/>
            </a:pPr>
            <a:r>
              <a:rPr b="1" lang="en-US" sz="2300">
                <a:solidFill>
                  <a:schemeClr val="dk1"/>
                </a:solidFill>
              </a:rPr>
              <a:t>Purpose：</a:t>
            </a:r>
            <a:r>
              <a:rPr lang="en-US" sz="2300">
                <a:solidFill>
                  <a:schemeClr val="dk2"/>
                </a:solidFill>
              </a:rPr>
              <a:t>The scope of this literature review is to systematically survey and analyze the research pertaining to the robustness of deep learning models against common, naturally occurring image distortions and corruptions</a:t>
            </a:r>
            <a:r>
              <a:rPr lang="en-US" sz="2300">
                <a:solidFill>
                  <a:srgbClr val="888888"/>
                </a:solidFill>
              </a:rPr>
              <a:t>。 </a:t>
            </a:r>
            <a:endParaRPr sz="2300">
              <a:solidFill>
                <a:srgbClr val="888888"/>
              </a:solidFill>
            </a:endParaRPr>
          </a:p>
        </p:txBody>
      </p:sp>
      <p:pic>
        <p:nvPicPr>
          <p:cNvPr id="289" name="Google Shape;289;g33641befc35_2_35"/>
          <p:cNvPicPr preferRelativeResize="0"/>
          <p:nvPr/>
        </p:nvPicPr>
        <p:blipFill>
          <a:blip r:embed="rId3">
            <a:alphaModFix/>
          </a:blip>
          <a:stretch>
            <a:fillRect/>
          </a:stretch>
        </p:blipFill>
        <p:spPr>
          <a:xfrm>
            <a:off x="894233" y="3955183"/>
            <a:ext cx="3161667" cy="1809700"/>
          </a:xfrm>
          <a:prstGeom prst="rect">
            <a:avLst/>
          </a:prstGeom>
          <a:noFill/>
          <a:ln>
            <a:noFill/>
          </a:ln>
        </p:spPr>
      </p:pic>
      <p:pic>
        <p:nvPicPr>
          <p:cNvPr id="290" name="Google Shape;290;g33641befc35_2_35"/>
          <p:cNvPicPr preferRelativeResize="0"/>
          <p:nvPr/>
        </p:nvPicPr>
        <p:blipFill>
          <a:blip r:embed="rId4">
            <a:alphaModFix/>
          </a:blip>
          <a:stretch>
            <a:fillRect/>
          </a:stretch>
        </p:blipFill>
        <p:spPr>
          <a:xfrm>
            <a:off x="8360633" y="3867867"/>
            <a:ext cx="3161667" cy="1897000"/>
          </a:xfrm>
          <a:prstGeom prst="rect">
            <a:avLst/>
          </a:prstGeom>
          <a:noFill/>
          <a:ln>
            <a:noFill/>
          </a:ln>
        </p:spPr>
      </p:pic>
      <p:pic>
        <p:nvPicPr>
          <p:cNvPr id="291" name="Google Shape;291;g33641befc35_2_35"/>
          <p:cNvPicPr preferRelativeResize="0"/>
          <p:nvPr/>
        </p:nvPicPr>
        <p:blipFill>
          <a:blip r:embed="rId5">
            <a:alphaModFix/>
          </a:blip>
          <a:stretch>
            <a:fillRect/>
          </a:stretch>
        </p:blipFill>
        <p:spPr>
          <a:xfrm>
            <a:off x="4863458" y="3529117"/>
            <a:ext cx="2764342" cy="2574516"/>
          </a:xfrm>
          <a:prstGeom prst="rect">
            <a:avLst/>
          </a:prstGeom>
          <a:noFill/>
          <a:ln>
            <a:noFill/>
          </a:ln>
        </p:spPr>
      </p:pic>
      <p:sp>
        <p:nvSpPr>
          <p:cNvPr id="292" name="Google Shape;292;g33641befc35_2_35"/>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3641befc35_2_44"/>
          <p:cNvSpPr txBox="1"/>
          <p:nvPr>
            <p:ph idx="12" type="sldNum"/>
          </p:nvPr>
        </p:nvSpPr>
        <p:spPr>
          <a:xfrm>
            <a:off x="10783258" y="6057350"/>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98" name="Google Shape;298;g33641befc35_2_44"/>
          <p:cNvSpPr txBox="1"/>
          <p:nvPr/>
        </p:nvSpPr>
        <p:spPr>
          <a:xfrm>
            <a:off x="0" y="46700"/>
            <a:ext cx="10527300" cy="20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Common Image corruptions classification and benchmark datasets</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299" name="Google Shape;299;g33641befc35_2_44"/>
          <p:cNvSpPr txBox="1"/>
          <p:nvPr/>
        </p:nvSpPr>
        <p:spPr>
          <a:xfrm>
            <a:off x="541900" y="1172100"/>
            <a:ext cx="9884400" cy="4371300"/>
          </a:xfrm>
          <a:prstGeom prst="rect">
            <a:avLst/>
          </a:prstGeom>
          <a:noFill/>
          <a:ln>
            <a:noFill/>
          </a:ln>
        </p:spPr>
        <p:txBody>
          <a:bodyPr anchorCtr="0" anchor="t" bIns="60925" lIns="121900" spcFirstLastPara="1" rIns="121900" wrap="square" tIns="60925">
            <a:normAutofit fontScale="85000" lnSpcReduction="20000"/>
          </a:bodyPr>
          <a:lstStyle/>
          <a:p>
            <a:pPr indent="0" lvl="0" marL="0" rtl="0" algn="l">
              <a:lnSpc>
                <a:spcPct val="115000"/>
              </a:lnSpc>
              <a:spcBef>
                <a:spcPts val="0"/>
              </a:spcBef>
              <a:spcAft>
                <a:spcPts val="0"/>
              </a:spcAft>
              <a:buNone/>
            </a:pPr>
            <a:r>
              <a:rPr lang="en-US" sz="3200"/>
              <a:t>Common image corruption classifications：</a:t>
            </a:r>
            <a:endParaRPr sz="3200"/>
          </a:p>
          <a:p>
            <a:pPr indent="-428942" lvl="0" marL="609600" rtl="0" algn="l">
              <a:lnSpc>
                <a:spcPct val="115000"/>
              </a:lnSpc>
              <a:spcBef>
                <a:spcPts val="0"/>
              </a:spcBef>
              <a:spcAft>
                <a:spcPts val="0"/>
              </a:spcAft>
              <a:buClr>
                <a:schemeClr val="dk1"/>
              </a:buClr>
              <a:buSzPct val="71875"/>
              <a:buFont typeface="Times New Roman"/>
              <a:buChar char="●"/>
            </a:pPr>
            <a:r>
              <a:rPr b="1" lang="en-US" sz="3200"/>
              <a:t>Noise Corruptions</a:t>
            </a:r>
            <a:r>
              <a:rPr lang="en-US" sz="3200"/>
              <a:t>: These involve adding random pixel-level variations.</a:t>
            </a:r>
            <a:endParaRPr sz="3200"/>
          </a:p>
          <a:p>
            <a:pPr indent="-428942" lvl="0" marL="609600" rtl="0" algn="l">
              <a:lnSpc>
                <a:spcPct val="115000"/>
              </a:lnSpc>
              <a:spcBef>
                <a:spcPts val="0"/>
              </a:spcBef>
              <a:spcAft>
                <a:spcPts val="0"/>
              </a:spcAft>
              <a:buClr>
                <a:schemeClr val="dk1"/>
              </a:buClr>
              <a:buSzPct val="71875"/>
              <a:buFont typeface="Times New Roman"/>
              <a:buChar char="●"/>
            </a:pPr>
            <a:r>
              <a:rPr b="1" lang="en-US" sz="3200"/>
              <a:t>Blur Corruptions</a:t>
            </a:r>
            <a:r>
              <a:rPr lang="en-US" sz="3200"/>
              <a:t>: These simulate various forms of image un-focusing or smearing.</a:t>
            </a:r>
            <a:endParaRPr sz="3200"/>
          </a:p>
          <a:p>
            <a:pPr indent="-428942" lvl="0" marL="609600" rtl="0" algn="l">
              <a:lnSpc>
                <a:spcPct val="115000"/>
              </a:lnSpc>
              <a:spcBef>
                <a:spcPts val="0"/>
              </a:spcBef>
              <a:spcAft>
                <a:spcPts val="0"/>
              </a:spcAft>
              <a:buClr>
                <a:schemeClr val="dk1"/>
              </a:buClr>
              <a:buSzPct val="71875"/>
              <a:buFont typeface="Times New Roman"/>
              <a:buChar char="●"/>
            </a:pPr>
            <a:r>
              <a:rPr b="1" lang="en-US" sz="3200"/>
              <a:t>Weather Corruptions</a:t>
            </a:r>
            <a:r>
              <a:rPr lang="en-US" sz="3200"/>
              <a:t>: These mimic degradations caused by atmospheric conditions.</a:t>
            </a:r>
            <a:endParaRPr sz="3200"/>
          </a:p>
          <a:p>
            <a:pPr indent="-428942" lvl="0" marL="609600" rtl="0" algn="l">
              <a:lnSpc>
                <a:spcPct val="115000"/>
              </a:lnSpc>
              <a:spcBef>
                <a:spcPts val="0"/>
              </a:spcBef>
              <a:spcAft>
                <a:spcPts val="0"/>
              </a:spcAft>
              <a:buClr>
                <a:schemeClr val="dk1"/>
              </a:buClr>
              <a:buSzPct val="71875"/>
              <a:buFont typeface="Times New Roman"/>
              <a:buChar char="●"/>
            </a:pPr>
            <a:r>
              <a:rPr b="1" lang="en-US" sz="3200"/>
              <a:t>Digital Corruptions</a:t>
            </a:r>
            <a:r>
              <a:rPr lang="en-US" sz="3200"/>
              <a:t>: These represent artifacts introduced during digital image processing or transmission.</a:t>
            </a:r>
            <a:endParaRPr sz="3200"/>
          </a:p>
          <a:p>
            <a:pPr indent="0" lvl="0" marL="0" rtl="0" algn="l">
              <a:lnSpc>
                <a:spcPct val="115000"/>
              </a:lnSpc>
              <a:spcBef>
                <a:spcPts val="0"/>
              </a:spcBef>
              <a:spcAft>
                <a:spcPts val="0"/>
              </a:spcAft>
              <a:buNone/>
            </a:pPr>
            <a:r>
              <a:t/>
            </a:r>
            <a:endParaRPr sz="3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3641befc35_2_50"/>
          <p:cNvSpPr txBox="1"/>
          <p:nvPr>
            <p:ph idx="12" type="sldNum"/>
          </p:nvPr>
        </p:nvSpPr>
        <p:spPr>
          <a:xfrm>
            <a:off x="11049791" y="6204050"/>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05" name="Google Shape;305;g33641befc35_2_50"/>
          <p:cNvSpPr txBox="1"/>
          <p:nvPr/>
        </p:nvSpPr>
        <p:spPr>
          <a:xfrm>
            <a:off x="0" y="46700"/>
            <a:ext cx="10527300" cy="20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Common Image corruptions classification and benchmark datasets</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306" name="Google Shape;306;g33641befc35_2_50"/>
          <p:cNvSpPr txBox="1"/>
          <p:nvPr/>
        </p:nvSpPr>
        <p:spPr>
          <a:xfrm>
            <a:off x="124867" y="1864433"/>
            <a:ext cx="4854300" cy="3475500"/>
          </a:xfrm>
          <a:prstGeom prst="rect">
            <a:avLst/>
          </a:prstGeom>
          <a:noFill/>
          <a:ln>
            <a:noFill/>
          </a:ln>
        </p:spPr>
        <p:txBody>
          <a:bodyPr anchorCtr="0" anchor="t" bIns="60925" lIns="121900" spcFirstLastPara="1" rIns="121900" wrap="square" tIns="60925">
            <a:normAutofit fontScale="70000" lnSpcReduction="10000"/>
          </a:bodyPr>
          <a:lstStyle/>
          <a:p>
            <a:pPr indent="0" lvl="0" marL="0" rtl="0" algn="l">
              <a:lnSpc>
                <a:spcPct val="115000"/>
              </a:lnSpc>
              <a:spcBef>
                <a:spcPts val="0"/>
              </a:spcBef>
              <a:spcAft>
                <a:spcPts val="0"/>
              </a:spcAft>
              <a:buNone/>
            </a:pPr>
            <a:r>
              <a:rPr b="1" lang="en-US" sz="3200"/>
              <a:t>Foundational Benchmarks：</a:t>
            </a:r>
            <a:endParaRPr b="1" sz="3200"/>
          </a:p>
          <a:p>
            <a:pPr indent="-447040" lvl="0" marL="609600" rtl="0" algn="l">
              <a:lnSpc>
                <a:spcPct val="115000"/>
              </a:lnSpc>
              <a:spcBef>
                <a:spcPts val="0"/>
              </a:spcBef>
              <a:spcAft>
                <a:spcPts val="0"/>
              </a:spcAft>
              <a:buSzPct val="100000"/>
              <a:buChar char="●"/>
            </a:pPr>
            <a:r>
              <a:rPr lang="en-US" sz="3200"/>
              <a:t>ImageNet-C and ImageNet-P</a:t>
            </a:r>
            <a:endParaRPr sz="3200"/>
          </a:p>
          <a:p>
            <a:pPr indent="-447040" lvl="0" marL="609600" rtl="0" algn="l">
              <a:lnSpc>
                <a:spcPct val="115000"/>
              </a:lnSpc>
              <a:spcBef>
                <a:spcPts val="0"/>
              </a:spcBef>
              <a:spcAft>
                <a:spcPts val="0"/>
              </a:spcAft>
              <a:buSzPct val="100000"/>
              <a:buChar char="●"/>
            </a:pPr>
            <a:r>
              <a:rPr lang="en-US" sz="3200"/>
              <a:t>CIFAR-10-C and CIFAR-100-C</a:t>
            </a:r>
            <a:endParaRPr sz="3200"/>
          </a:p>
          <a:p>
            <a:pPr indent="0" lvl="0" marL="0" rtl="0" algn="l">
              <a:lnSpc>
                <a:spcPct val="115000"/>
              </a:lnSpc>
              <a:spcBef>
                <a:spcPts val="0"/>
              </a:spcBef>
              <a:spcAft>
                <a:spcPts val="0"/>
              </a:spcAft>
              <a:buNone/>
            </a:pPr>
            <a:r>
              <a:t/>
            </a:r>
            <a:endParaRPr b="1" sz="3200"/>
          </a:p>
          <a:p>
            <a:pPr indent="0" lvl="0" marL="0" rtl="0" algn="l">
              <a:lnSpc>
                <a:spcPct val="115000"/>
              </a:lnSpc>
              <a:spcBef>
                <a:spcPts val="0"/>
              </a:spcBef>
              <a:spcAft>
                <a:spcPts val="0"/>
              </a:spcAft>
              <a:buNone/>
            </a:pPr>
            <a:r>
              <a:t/>
            </a:r>
            <a:endParaRPr b="1" sz="3200"/>
          </a:p>
          <a:p>
            <a:pPr indent="0" lvl="0" marL="0" rtl="0" algn="l">
              <a:lnSpc>
                <a:spcPct val="115000"/>
              </a:lnSpc>
              <a:spcBef>
                <a:spcPts val="0"/>
              </a:spcBef>
              <a:spcAft>
                <a:spcPts val="0"/>
              </a:spcAft>
              <a:buNone/>
            </a:pPr>
            <a:r>
              <a:rPr lang="en-US" sz="3200">
                <a:solidFill>
                  <a:schemeClr val="dk2"/>
                </a:solidFill>
              </a:rPr>
              <a:t>IMAGENET-C dataset consists of 15 types of algorithmically generated corruptions</a:t>
            </a:r>
            <a:endParaRPr sz="3200">
              <a:solidFill>
                <a:schemeClr val="dk2"/>
              </a:solidFill>
            </a:endParaRPr>
          </a:p>
          <a:p>
            <a:pPr indent="0" lvl="0" marL="0" rtl="0" algn="l">
              <a:lnSpc>
                <a:spcPct val="115000"/>
              </a:lnSpc>
              <a:spcBef>
                <a:spcPts val="0"/>
              </a:spcBef>
              <a:spcAft>
                <a:spcPts val="0"/>
              </a:spcAft>
              <a:buNone/>
            </a:pPr>
            <a:r>
              <a:t/>
            </a:r>
            <a:endParaRPr sz="3200"/>
          </a:p>
        </p:txBody>
      </p:sp>
      <p:pic>
        <p:nvPicPr>
          <p:cNvPr id="307" name="Google Shape;307;g33641befc35_2_50" title="15.png"/>
          <p:cNvPicPr preferRelativeResize="0"/>
          <p:nvPr/>
        </p:nvPicPr>
        <p:blipFill>
          <a:blip r:embed="rId3">
            <a:alphaModFix/>
          </a:blip>
          <a:stretch>
            <a:fillRect/>
          </a:stretch>
        </p:blipFill>
        <p:spPr>
          <a:xfrm>
            <a:off x="5093833" y="1103200"/>
            <a:ext cx="6201301" cy="4348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3641befc35_2_57"/>
          <p:cNvSpPr txBox="1"/>
          <p:nvPr>
            <p:ph idx="12" type="sldNum"/>
          </p:nvPr>
        </p:nvSpPr>
        <p:spPr>
          <a:xfrm>
            <a:off x="10783258" y="6057350"/>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13" name="Google Shape;313;g33641befc35_2_57"/>
          <p:cNvSpPr txBox="1"/>
          <p:nvPr/>
        </p:nvSpPr>
        <p:spPr>
          <a:xfrm>
            <a:off x="0" y="46700"/>
            <a:ext cx="10527300" cy="20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Common Image corruptions classification and benchmark datasets</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314" name="Google Shape;314;g33641befc35_2_57"/>
          <p:cNvSpPr txBox="1"/>
          <p:nvPr/>
        </p:nvSpPr>
        <p:spPr>
          <a:xfrm>
            <a:off x="541900" y="1172100"/>
            <a:ext cx="10428900" cy="4371300"/>
          </a:xfrm>
          <a:prstGeom prst="rect">
            <a:avLst/>
          </a:prstGeom>
          <a:noFill/>
          <a:ln>
            <a:noFill/>
          </a:ln>
        </p:spPr>
        <p:txBody>
          <a:bodyPr anchorCtr="0" anchor="t" bIns="60925" lIns="121900" spcFirstLastPara="1" rIns="121900" wrap="square" tIns="60925">
            <a:normAutofit/>
          </a:bodyPr>
          <a:lstStyle/>
          <a:p>
            <a:pPr indent="0" lvl="0" marL="0" rtl="0" algn="l">
              <a:lnSpc>
                <a:spcPct val="115000"/>
              </a:lnSpc>
              <a:spcBef>
                <a:spcPts val="0"/>
              </a:spcBef>
              <a:spcAft>
                <a:spcPts val="0"/>
              </a:spcAft>
              <a:buNone/>
            </a:pPr>
            <a:r>
              <a:rPr b="1" lang="en-US" sz="3200"/>
              <a:t>Domain-Specific Benchmarks</a:t>
            </a:r>
            <a:r>
              <a:rPr lang="en-US" sz="3200"/>
              <a:t>：</a:t>
            </a:r>
            <a:endParaRPr sz="3200"/>
          </a:p>
          <a:p>
            <a:pPr indent="0" lvl="0" marL="0" rtl="0" algn="l">
              <a:lnSpc>
                <a:spcPct val="115000"/>
              </a:lnSpc>
              <a:spcBef>
                <a:spcPts val="0"/>
              </a:spcBef>
              <a:spcAft>
                <a:spcPts val="0"/>
              </a:spcAft>
              <a:buNone/>
            </a:pPr>
            <a:r>
              <a:rPr lang="en-US" sz="3200"/>
              <a:t>The need for robustness in specific application domains has led to the creation of tailored benchmarks:</a:t>
            </a:r>
            <a:endParaRPr sz="3200"/>
          </a:p>
          <a:p>
            <a:pPr indent="-450850" lvl="0" marL="609600" rtl="0" algn="l">
              <a:lnSpc>
                <a:spcPct val="115000"/>
              </a:lnSpc>
              <a:spcBef>
                <a:spcPts val="0"/>
              </a:spcBef>
              <a:spcAft>
                <a:spcPts val="0"/>
              </a:spcAft>
              <a:buClr>
                <a:schemeClr val="dk1"/>
              </a:buClr>
              <a:buSzPts val="2300"/>
              <a:buFont typeface="Times New Roman"/>
              <a:buChar char="●"/>
            </a:pPr>
            <a:r>
              <a:rPr b="1" lang="en-US" sz="3200"/>
              <a:t>Digital Pathology</a:t>
            </a:r>
            <a:endParaRPr sz="3200"/>
          </a:p>
          <a:p>
            <a:pPr indent="-450850" lvl="0" marL="609600" rtl="0" algn="l">
              <a:lnSpc>
                <a:spcPct val="115000"/>
              </a:lnSpc>
              <a:spcBef>
                <a:spcPts val="0"/>
              </a:spcBef>
              <a:spcAft>
                <a:spcPts val="0"/>
              </a:spcAft>
              <a:buClr>
                <a:schemeClr val="dk1"/>
              </a:buClr>
              <a:buSzPts val="2300"/>
              <a:buFont typeface="Times New Roman"/>
              <a:buChar char="●"/>
            </a:pPr>
            <a:r>
              <a:rPr b="1" lang="en-US" sz="3200"/>
              <a:t>Person Search</a:t>
            </a:r>
            <a:endParaRPr sz="3200"/>
          </a:p>
          <a:p>
            <a:pPr indent="-450850" lvl="0" marL="609600" rtl="0" algn="l">
              <a:lnSpc>
                <a:spcPct val="115000"/>
              </a:lnSpc>
              <a:spcBef>
                <a:spcPts val="0"/>
              </a:spcBef>
              <a:spcAft>
                <a:spcPts val="0"/>
              </a:spcAft>
              <a:buClr>
                <a:schemeClr val="dk1"/>
              </a:buClr>
              <a:buSzPts val="2300"/>
              <a:buFont typeface="Times New Roman"/>
              <a:buChar char="●"/>
            </a:pPr>
            <a:r>
              <a:rPr b="1" lang="en-US" sz="3200"/>
              <a:t>Autonomous Driving</a:t>
            </a:r>
            <a:endParaRPr sz="3200"/>
          </a:p>
          <a:p>
            <a:pPr indent="0" lvl="0" marL="0" rtl="0" algn="l">
              <a:lnSpc>
                <a:spcPct val="115000"/>
              </a:lnSpc>
              <a:spcBef>
                <a:spcPts val="0"/>
              </a:spcBef>
              <a:spcAft>
                <a:spcPts val="0"/>
              </a:spcAft>
              <a:buNone/>
            </a:pPr>
            <a:r>
              <a:t/>
            </a:r>
            <a:endParaRPr sz="3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3641befc35_2_63"/>
          <p:cNvSpPr txBox="1"/>
          <p:nvPr>
            <p:ph idx="12" type="sldNum"/>
          </p:nvPr>
        </p:nvSpPr>
        <p:spPr>
          <a:xfrm>
            <a:off x="10783258" y="6057350"/>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20" name="Google Shape;320;g33641befc35_2_63"/>
          <p:cNvSpPr txBox="1"/>
          <p:nvPr/>
        </p:nvSpPr>
        <p:spPr>
          <a:xfrm>
            <a:off x="0" y="46700"/>
            <a:ext cx="10527300" cy="20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Common Image corruptions classification and benchmark datasets</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321" name="Google Shape;321;g33641befc35_2_63"/>
          <p:cNvSpPr txBox="1"/>
          <p:nvPr/>
        </p:nvSpPr>
        <p:spPr>
          <a:xfrm>
            <a:off x="541900" y="1172100"/>
            <a:ext cx="10428900" cy="4371300"/>
          </a:xfrm>
          <a:prstGeom prst="rect">
            <a:avLst/>
          </a:prstGeom>
          <a:noFill/>
          <a:ln>
            <a:noFill/>
          </a:ln>
        </p:spPr>
        <p:txBody>
          <a:bodyPr anchorCtr="0" anchor="t" bIns="60925" lIns="121900" spcFirstLastPara="1" rIns="121900" wrap="square" tIns="60925">
            <a:normAutofit fontScale="85000" lnSpcReduction="20000"/>
          </a:bodyPr>
          <a:lstStyle/>
          <a:p>
            <a:pPr indent="0" lvl="0" marL="0" rtl="0" algn="l">
              <a:lnSpc>
                <a:spcPct val="115000"/>
              </a:lnSpc>
              <a:spcBef>
                <a:spcPts val="0"/>
              </a:spcBef>
              <a:spcAft>
                <a:spcPts val="0"/>
              </a:spcAft>
              <a:buNone/>
            </a:pPr>
            <a:r>
              <a:rPr b="1" lang="en-US" sz="3200"/>
              <a:t>Newer and More Diverse Benchmarks</a:t>
            </a:r>
            <a:r>
              <a:rPr lang="en-US" sz="3200"/>
              <a:t>：</a:t>
            </a:r>
            <a:endParaRPr sz="3200"/>
          </a:p>
          <a:p>
            <a:pPr indent="0" lvl="0" marL="0" rtl="0" algn="l">
              <a:lnSpc>
                <a:spcPct val="115000"/>
              </a:lnSpc>
              <a:spcBef>
                <a:spcPts val="0"/>
              </a:spcBef>
              <a:spcAft>
                <a:spcPts val="0"/>
              </a:spcAft>
              <a:buNone/>
            </a:pPr>
            <a:r>
              <a:rPr lang="en-US" sz="3200"/>
              <a:t>The field continues to evolve, with newer benchmarks aiming to address limitations of earlier ones or to test different facets of robustness:</a:t>
            </a:r>
            <a:endParaRPr sz="3200"/>
          </a:p>
          <a:p>
            <a:pPr indent="-428942" lvl="0" marL="609600" rtl="0" algn="l">
              <a:lnSpc>
                <a:spcPct val="115000"/>
              </a:lnSpc>
              <a:spcBef>
                <a:spcPts val="0"/>
              </a:spcBef>
              <a:spcAft>
                <a:spcPts val="0"/>
              </a:spcAft>
              <a:buClr>
                <a:schemeClr val="dk1"/>
              </a:buClr>
              <a:buSzPct val="71875"/>
              <a:buFont typeface="Times New Roman"/>
              <a:buChar char="●"/>
            </a:pPr>
            <a:r>
              <a:rPr b="1" lang="en-US" sz="3200"/>
              <a:t>PASCAL VOC-C, COCO-C, and Cityscapes-C;</a:t>
            </a:r>
            <a:endParaRPr sz="3200"/>
          </a:p>
          <a:p>
            <a:pPr indent="-428942" lvl="0" marL="609600" rtl="0" algn="l">
              <a:lnSpc>
                <a:spcPct val="115000"/>
              </a:lnSpc>
              <a:spcBef>
                <a:spcPts val="0"/>
              </a:spcBef>
              <a:spcAft>
                <a:spcPts val="0"/>
              </a:spcAft>
              <a:buClr>
                <a:schemeClr val="dk1"/>
              </a:buClr>
              <a:buSzPct val="71875"/>
              <a:buFont typeface="Times New Roman"/>
              <a:buChar char="●"/>
            </a:pPr>
            <a:r>
              <a:rPr b="1" lang="en-US" sz="3200"/>
              <a:t>ImageNet-C̄ and CIFAR-C̄</a:t>
            </a:r>
            <a:endParaRPr sz="3200"/>
          </a:p>
          <a:p>
            <a:pPr indent="-428942" lvl="0" marL="609600" rtl="0" algn="l">
              <a:lnSpc>
                <a:spcPct val="115000"/>
              </a:lnSpc>
              <a:spcBef>
                <a:spcPts val="0"/>
              </a:spcBef>
              <a:spcAft>
                <a:spcPts val="0"/>
              </a:spcAft>
              <a:buClr>
                <a:schemeClr val="dk1"/>
              </a:buClr>
              <a:buSzPct val="71875"/>
              <a:buFont typeface="Times New Roman"/>
              <a:buChar char="●"/>
            </a:pPr>
            <a:r>
              <a:rPr b="1" lang="en-US" sz="3200"/>
              <a:t>ImageNet-R</a:t>
            </a:r>
            <a:endParaRPr b="1" sz="3200"/>
          </a:p>
          <a:p>
            <a:pPr indent="-477519" lvl="0" marL="609600" rtl="0" algn="l">
              <a:lnSpc>
                <a:spcPct val="115000"/>
              </a:lnSpc>
              <a:spcBef>
                <a:spcPts val="0"/>
              </a:spcBef>
              <a:spcAft>
                <a:spcPts val="0"/>
              </a:spcAft>
              <a:buSzPct val="100000"/>
              <a:buChar char="●"/>
            </a:pPr>
            <a:r>
              <a:rPr b="1" lang="en-US" sz="3200"/>
              <a:t>ImageNet-D</a:t>
            </a:r>
            <a:endParaRPr b="1" sz="3200"/>
          </a:p>
          <a:p>
            <a:pPr indent="-477519" lvl="0" marL="609600" rtl="0" algn="l">
              <a:lnSpc>
                <a:spcPct val="115000"/>
              </a:lnSpc>
              <a:spcBef>
                <a:spcPts val="0"/>
              </a:spcBef>
              <a:spcAft>
                <a:spcPts val="0"/>
              </a:spcAft>
              <a:buSzPct val="100000"/>
              <a:buChar char="●"/>
            </a:pPr>
            <a:r>
              <a:rPr b="1" lang="en-US" sz="3200"/>
              <a:t>ImageNet-3DCC</a:t>
            </a:r>
            <a:endParaRPr b="1" sz="3200"/>
          </a:p>
          <a:p>
            <a:pPr indent="0" lvl="0" marL="0" rtl="0" algn="l">
              <a:lnSpc>
                <a:spcPct val="115000"/>
              </a:lnSpc>
              <a:spcBef>
                <a:spcPts val="0"/>
              </a:spcBef>
              <a:spcAft>
                <a:spcPts val="0"/>
              </a:spcAft>
              <a:buNone/>
            </a:pPr>
            <a:r>
              <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359546ea4ab_0_10"/>
          <p:cNvSpPr txBox="1"/>
          <p:nvPr>
            <p:ph type="title"/>
          </p:nvPr>
        </p:nvSpPr>
        <p:spPr>
          <a:xfrm>
            <a:off x="0" y="0"/>
            <a:ext cx="105156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The strategy to </a:t>
            </a:r>
            <a:r>
              <a:rPr b="1" lang="en-US" sz="2800"/>
              <a:t>explore</a:t>
            </a:r>
            <a:r>
              <a:rPr b="1" lang="en-US" sz="2800"/>
              <a:t> the combinations of techniques </a:t>
            </a:r>
            <a:endParaRPr b="1" sz="2800">
              <a:latin typeface="Arial"/>
              <a:ea typeface="Arial"/>
              <a:cs typeface="Arial"/>
              <a:sym typeface="Arial"/>
            </a:endParaRPr>
          </a:p>
        </p:txBody>
      </p:sp>
      <p:sp>
        <p:nvSpPr>
          <p:cNvPr id="102" name="Google Shape;102;g359546ea4ab_0_10"/>
          <p:cNvSpPr txBox="1"/>
          <p:nvPr>
            <p:ph idx="1" type="body"/>
          </p:nvPr>
        </p:nvSpPr>
        <p:spPr>
          <a:xfrm>
            <a:off x="922075" y="1174450"/>
            <a:ext cx="10896000" cy="4593000"/>
          </a:xfrm>
          <a:prstGeom prst="rect">
            <a:avLst/>
          </a:prstGeom>
          <a:noFill/>
          <a:ln>
            <a:noFill/>
          </a:ln>
        </p:spPr>
        <p:txBody>
          <a:bodyPr anchorCtr="0" anchor="t" bIns="45700" lIns="91425" spcFirstLastPara="1" rIns="91425" wrap="square" tIns="45700">
            <a:normAutofit/>
          </a:bodyPr>
          <a:lstStyle/>
          <a:p>
            <a:pPr indent="-381000" lvl="0" marL="457200" rtl="0" algn="l">
              <a:lnSpc>
                <a:spcPct val="90000"/>
              </a:lnSpc>
              <a:spcBef>
                <a:spcPts val="500"/>
              </a:spcBef>
              <a:spcAft>
                <a:spcPts val="0"/>
              </a:spcAft>
              <a:buSzPts val="2400"/>
              <a:buChar char="●"/>
            </a:pPr>
            <a:r>
              <a:rPr lang="en-US" sz="2400"/>
              <a:t>Initially, establish a baseline model configuration utilizing our existing knowledge of deep learning. </a:t>
            </a:r>
            <a:endParaRPr sz="2400"/>
          </a:p>
          <a:p>
            <a:pPr indent="-381000" lvl="0" marL="457200" rtl="0" algn="l">
              <a:lnSpc>
                <a:spcPct val="90000"/>
              </a:lnSpc>
              <a:spcBef>
                <a:spcPts val="0"/>
              </a:spcBef>
              <a:spcAft>
                <a:spcPts val="0"/>
              </a:spcAft>
              <a:buSzPts val="2400"/>
              <a:buChar char="●"/>
            </a:pPr>
            <a:r>
              <a:rPr lang="en-US" sz="2400"/>
              <a:t>Following this, investigate each optimization technique separately, while preserving the most effective settings from previous explorations.For </a:t>
            </a:r>
            <a:r>
              <a:rPr lang="en-US" sz="2400"/>
              <a:t>example</a:t>
            </a:r>
            <a:r>
              <a:rPr lang="en-US" sz="2400"/>
              <a:t>,</a:t>
            </a:r>
            <a:endParaRPr sz="2400"/>
          </a:p>
          <a:p>
            <a:pPr indent="-381000" lvl="1" marL="914400" rtl="0" algn="l">
              <a:lnSpc>
                <a:spcPct val="90000"/>
              </a:lnSpc>
              <a:spcBef>
                <a:spcPts val="0"/>
              </a:spcBef>
              <a:spcAft>
                <a:spcPts val="0"/>
              </a:spcAft>
              <a:buSzPts val="2400"/>
              <a:buChar char="○"/>
            </a:pPr>
            <a:r>
              <a:rPr lang="en-US"/>
              <a:t>Explore learning rate scheduling methods and identify the most suitable one; Incorporate this method into your model.</a:t>
            </a:r>
            <a:endParaRPr/>
          </a:p>
          <a:p>
            <a:pPr indent="-381000" lvl="1" marL="914400" rtl="0" algn="l">
              <a:lnSpc>
                <a:spcPct val="90000"/>
              </a:lnSpc>
              <a:spcBef>
                <a:spcPts val="0"/>
              </a:spcBef>
              <a:spcAft>
                <a:spcPts val="0"/>
              </a:spcAft>
              <a:buSzPts val="2400"/>
              <a:buChar char="○"/>
            </a:pPr>
            <a:r>
              <a:rPr lang="en-US"/>
              <a:t>Explore activation functions and select the most appropriate one; Use this activation function in our model.</a:t>
            </a:r>
            <a:endParaRPr/>
          </a:p>
          <a:p>
            <a:pPr indent="-381000" lvl="1" marL="914400" rtl="0" algn="l">
              <a:lnSpc>
                <a:spcPct val="90000"/>
              </a:lnSpc>
              <a:spcBef>
                <a:spcPts val="0"/>
              </a:spcBef>
              <a:spcAft>
                <a:spcPts val="0"/>
              </a:spcAft>
              <a:buSzPts val="2400"/>
              <a:buChar char="○"/>
            </a:pPr>
            <a:r>
              <a:rPr lang="en-US"/>
              <a:t>Explore various optimizers and choose the optimal one for your model</a:t>
            </a:r>
            <a:endParaRPr/>
          </a:p>
          <a:p>
            <a:pPr indent="-381000" lvl="1" marL="914400" rtl="0" algn="l">
              <a:lnSpc>
                <a:spcPct val="90000"/>
              </a:lnSpc>
              <a:spcBef>
                <a:spcPts val="0"/>
              </a:spcBef>
              <a:spcAft>
                <a:spcPts val="0"/>
              </a:spcAft>
              <a:buSzPts val="2400"/>
              <a:buChar char="○"/>
            </a:pPr>
            <a:r>
              <a:rPr lang="en-US"/>
              <a:t>Continue this process to explore additional techniques.</a:t>
            </a:r>
            <a:endParaRPr/>
          </a:p>
        </p:txBody>
      </p:sp>
      <p:sp>
        <p:nvSpPr>
          <p:cNvPr id="103" name="Google Shape;103;g359546ea4ab_0_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3641befc35_2_69"/>
          <p:cNvSpPr txBox="1"/>
          <p:nvPr>
            <p:ph idx="12" type="sldNum"/>
          </p:nvPr>
        </p:nvSpPr>
        <p:spPr>
          <a:xfrm>
            <a:off x="10783258" y="6057350"/>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27" name="Google Shape;327;g33641befc35_2_69"/>
          <p:cNvSpPr txBox="1"/>
          <p:nvPr/>
        </p:nvSpPr>
        <p:spPr>
          <a:xfrm>
            <a:off x="0" y="0"/>
            <a:ext cx="10527300" cy="29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Evaluation Metrics</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328" name="Google Shape;328;g33641befc35_2_69"/>
          <p:cNvSpPr txBox="1"/>
          <p:nvPr/>
        </p:nvSpPr>
        <p:spPr>
          <a:xfrm>
            <a:off x="676367" y="1284633"/>
            <a:ext cx="11450400" cy="2702400"/>
          </a:xfrm>
          <a:prstGeom prst="rect">
            <a:avLst/>
          </a:prstGeom>
          <a:noFill/>
          <a:ln>
            <a:noFill/>
          </a:ln>
        </p:spPr>
        <p:txBody>
          <a:bodyPr anchorCtr="0" anchor="t" bIns="60925" lIns="121900" spcFirstLastPara="1" rIns="121900" wrap="square" tIns="60925">
            <a:normAutofit fontScale="92500" lnSpcReduction="20000"/>
          </a:bodyPr>
          <a:lstStyle/>
          <a:p>
            <a:pPr indent="0" lvl="0" marL="0" rtl="0" algn="l">
              <a:lnSpc>
                <a:spcPct val="115000"/>
              </a:lnSpc>
              <a:spcBef>
                <a:spcPts val="0"/>
              </a:spcBef>
              <a:spcAft>
                <a:spcPts val="0"/>
              </a:spcAft>
              <a:buNone/>
            </a:pPr>
            <a:r>
              <a:rPr b="1" lang="en-US" sz="3200"/>
              <a:t>Error-Based Metrics</a:t>
            </a:r>
            <a:r>
              <a:rPr lang="en-US" sz="3200"/>
              <a:t>：</a:t>
            </a:r>
            <a:endParaRPr sz="3200"/>
          </a:p>
          <a:p>
            <a:pPr indent="-439896" lvl="0" marL="609600" rtl="0" algn="l">
              <a:lnSpc>
                <a:spcPct val="115000"/>
              </a:lnSpc>
              <a:spcBef>
                <a:spcPts val="0"/>
              </a:spcBef>
              <a:spcAft>
                <a:spcPts val="0"/>
              </a:spcAft>
              <a:buClr>
                <a:srgbClr val="434343"/>
              </a:buClr>
              <a:buSzPct val="71875"/>
              <a:buFont typeface="Times New Roman"/>
              <a:buChar char="●"/>
            </a:pPr>
            <a:r>
              <a:rPr b="1" lang="en-US" sz="3200">
                <a:solidFill>
                  <a:srgbClr val="434343"/>
                </a:solidFill>
              </a:rPr>
              <a:t>Corruption Error (CE)</a:t>
            </a:r>
            <a:endParaRPr b="1" sz="3200">
              <a:solidFill>
                <a:srgbClr val="434343"/>
              </a:solidFill>
            </a:endParaRPr>
          </a:p>
          <a:p>
            <a:pPr indent="-439896" lvl="0" marL="609600" rtl="0" algn="l">
              <a:lnSpc>
                <a:spcPct val="115000"/>
              </a:lnSpc>
              <a:spcBef>
                <a:spcPts val="0"/>
              </a:spcBef>
              <a:spcAft>
                <a:spcPts val="0"/>
              </a:spcAft>
              <a:buClr>
                <a:srgbClr val="434343"/>
              </a:buClr>
              <a:buSzPct val="71875"/>
              <a:buFont typeface="Times New Roman"/>
              <a:buChar char="●"/>
            </a:pPr>
            <a:r>
              <a:rPr b="1" lang="en-US" sz="3200">
                <a:solidFill>
                  <a:srgbClr val="434343"/>
                </a:solidFill>
              </a:rPr>
              <a:t>Mean Corruption Error (mCE)</a:t>
            </a:r>
            <a:endParaRPr sz="3200">
              <a:solidFill>
                <a:srgbClr val="434343"/>
              </a:solidFill>
            </a:endParaRPr>
          </a:p>
          <a:p>
            <a:pPr indent="-439896" lvl="0" marL="609600" rtl="0" algn="l">
              <a:lnSpc>
                <a:spcPct val="115000"/>
              </a:lnSpc>
              <a:spcBef>
                <a:spcPts val="0"/>
              </a:spcBef>
              <a:spcAft>
                <a:spcPts val="0"/>
              </a:spcAft>
              <a:buClr>
                <a:srgbClr val="434343"/>
              </a:buClr>
              <a:buSzPct val="71875"/>
              <a:buFont typeface="Times New Roman"/>
              <a:buChar char="●"/>
            </a:pPr>
            <a:r>
              <a:rPr b="1" lang="en-US" sz="3200">
                <a:solidFill>
                  <a:srgbClr val="434343"/>
                </a:solidFill>
              </a:rPr>
              <a:t>Relative Mean Corruption Error (rCE)</a:t>
            </a:r>
            <a:endParaRPr b="1" sz="3200">
              <a:solidFill>
                <a:srgbClr val="434343"/>
              </a:solidFill>
            </a:endParaRPr>
          </a:p>
          <a:p>
            <a:pPr indent="0" lvl="0" marL="0" rtl="0" algn="l">
              <a:lnSpc>
                <a:spcPct val="115000"/>
              </a:lnSpc>
              <a:spcBef>
                <a:spcPts val="0"/>
              </a:spcBef>
              <a:spcAft>
                <a:spcPts val="0"/>
              </a:spcAft>
              <a:buNone/>
            </a:pPr>
            <a:r>
              <a:t/>
            </a:r>
            <a:endParaRPr b="1" sz="3200"/>
          </a:p>
          <a:p>
            <a:pPr indent="0" lvl="0" marL="0" rtl="0" algn="l">
              <a:lnSpc>
                <a:spcPct val="115000"/>
              </a:lnSpc>
              <a:spcBef>
                <a:spcPts val="0"/>
              </a:spcBef>
              <a:spcAft>
                <a:spcPts val="0"/>
              </a:spcAft>
              <a:buNone/>
            </a:pPr>
            <a:r>
              <a:t/>
            </a:r>
            <a:endParaRPr sz="3200"/>
          </a:p>
        </p:txBody>
      </p:sp>
      <p:pic>
        <p:nvPicPr>
          <p:cNvPr id="329" name="Google Shape;329;g33641befc35_2_69" title="mcd.png"/>
          <p:cNvPicPr preferRelativeResize="0"/>
          <p:nvPr/>
        </p:nvPicPr>
        <p:blipFill>
          <a:blip r:embed="rId3">
            <a:alphaModFix/>
          </a:blip>
          <a:stretch>
            <a:fillRect/>
          </a:stretch>
        </p:blipFill>
        <p:spPr>
          <a:xfrm>
            <a:off x="915600" y="3258433"/>
            <a:ext cx="6048332" cy="1511300"/>
          </a:xfrm>
          <a:prstGeom prst="rect">
            <a:avLst/>
          </a:prstGeom>
          <a:noFill/>
          <a:ln>
            <a:noFill/>
          </a:ln>
        </p:spPr>
      </p:pic>
      <p:pic>
        <p:nvPicPr>
          <p:cNvPr id="330" name="Google Shape;330;g33641befc35_2_69" title="rce.png"/>
          <p:cNvPicPr preferRelativeResize="0"/>
          <p:nvPr/>
        </p:nvPicPr>
        <p:blipFill>
          <a:blip r:embed="rId4">
            <a:alphaModFix/>
          </a:blip>
          <a:stretch>
            <a:fillRect/>
          </a:stretch>
        </p:blipFill>
        <p:spPr>
          <a:xfrm>
            <a:off x="1263133" y="4886298"/>
            <a:ext cx="7017939" cy="11233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33641befc35_2_77"/>
          <p:cNvSpPr txBox="1"/>
          <p:nvPr>
            <p:ph idx="12" type="sldNum"/>
          </p:nvPr>
        </p:nvSpPr>
        <p:spPr>
          <a:xfrm>
            <a:off x="10783258" y="6057350"/>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36" name="Google Shape;336;g33641befc35_2_77"/>
          <p:cNvSpPr txBox="1"/>
          <p:nvPr/>
        </p:nvSpPr>
        <p:spPr>
          <a:xfrm>
            <a:off x="0" y="0"/>
            <a:ext cx="10527300" cy="29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Evaluation Metrics</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337" name="Google Shape;337;g33641befc35_2_77"/>
          <p:cNvSpPr txBox="1"/>
          <p:nvPr/>
        </p:nvSpPr>
        <p:spPr>
          <a:xfrm>
            <a:off x="1267467" y="1752500"/>
            <a:ext cx="8986800" cy="3695700"/>
          </a:xfrm>
          <a:prstGeom prst="rect">
            <a:avLst/>
          </a:prstGeom>
          <a:noFill/>
          <a:ln>
            <a:noFill/>
          </a:ln>
        </p:spPr>
        <p:txBody>
          <a:bodyPr anchorCtr="0" anchor="t" bIns="60925" lIns="121900" spcFirstLastPara="1" rIns="121900" wrap="square" tIns="60925">
            <a:normAutofit fontScale="85000" lnSpcReduction="10000"/>
          </a:bodyPr>
          <a:lstStyle/>
          <a:p>
            <a:pPr indent="0" lvl="0" marL="0" rtl="0" algn="l">
              <a:lnSpc>
                <a:spcPct val="115000"/>
              </a:lnSpc>
              <a:spcBef>
                <a:spcPts val="0"/>
              </a:spcBef>
              <a:spcAft>
                <a:spcPts val="0"/>
              </a:spcAft>
              <a:buNone/>
            </a:pPr>
            <a:r>
              <a:rPr b="1" lang="en-US" sz="3200"/>
              <a:t>Perception and Dataset-Aware Metrics</a:t>
            </a:r>
            <a:r>
              <a:rPr lang="en-US" sz="3200"/>
              <a:t>：</a:t>
            </a:r>
            <a:endParaRPr sz="3200"/>
          </a:p>
          <a:p>
            <a:pPr indent="-477519" lvl="0" marL="609600" rtl="0" algn="l">
              <a:lnSpc>
                <a:spcPct val="115000"/>
              </a:lnSpc>
              <a:spcBef>
                <a:spcPts val="0"/>
              </a:spcBef>
              <a:spcAft>
                <a:spcPts val="0"/>
              </a:spcAft>
              <a:buClr>
                <a:srgbClr val="434343"/>
              </a:buClr>
              <a:buSzPct val="100000"/>
              <a:buChar char="●"/>
            </a:pPr>
            <a:r>
              <a:rPr b="1" lang="en-US" sz="3200">
                <a:solidFill>
                  <a:srgbClr val="434343"/>
                </a:solidFill>
              </a:rPr>
              <a:t>Visually-Continuous Corruption Robustness (VCR) Metrics:</a:t>
            </a:r>
            <a:endParaRPr b="1" sz="3200">
              <a:solidFill>
                <a:srgbClr val="434343"/>
              </a:solidFill>
            </a:endParaRPr>
          </a:p>
          <a:p>
            <a:pPr indent="0" lvl="0" marL="609600" rtl="0" algn="l">
              <a:lnSpc>
                <a:spcPct val="115000"/>
              </a:lnSpc>
              <a:spcBef>
                <a:spcPts val="0"/>
              </a:spcBef>
              <a:spcAft>
                <a:spcPts val="0"/>
              </a:spcAft>
              <a:buNone/>
            </a:pPr>
            <a:r>
              <a:rPr lang="en-US" sz="3200">
                <a:solidFill>
                  <a:schemeClr val="dk2"/>
                </a:solidFill>
              </a:rPr>
              <a:t>Robustness under continuous degradation</a:t>
            </a:r>
            <a:endParaRPr sz="3200">
              <a:solidFill>
                <a:schemeClr val="dk2"/>
              </a:solidFill>
            </a:endParaRPr>
          </a:p>
          <a:p>
            <a:pPr indent="-477519" lvl="0" marL="609600" rtl="0" algn="l">
              <a:lnSpc>
                <a:spcPct val="115000"/>
              </a:lnSpc>
              <a:spcBef>
                <a:spcPts val="0"/>
              </a:spcBef>
              <a:spcAft>
                <a:spcPts val="0"/>
              </a:spcAft>
              <a:buClr>
                <a:srgbClr val="434343"/>
              </a:buClr>
              <a:buSzPct val="100000"/>
              <a:buChar char="●"/>
            </a:pPr>
            <a:r>
              <a:rPr b="1" lang="en-US" sz="3200">
                <a:solidFill>
                  <a:srgbClr val="434343"/>
                </a:solidFill>
              </a:rPr>
              <a:t>Mean Statistical Corruption Robustness (MSCR)</a:t>
            </a:r>
            <a:endParaRPr b="1" sz="3200">
              <a:solidFill>
                <a:srgbClr val="434343"/>
              </a:solidFill>
            </a:endParaRPr>
          </a:p>
          <a:p>
            <a:pPr indent="0" lvl="0" marL="609600" rtl="0" algn="l">
              <a:lnSpc>
                <a:spcPct val="115000"/>
              </a:lnSpc>
              <a:spcBef>
                <a:spcPts val="0"/>
              </a:spcBef>
              <a:spcAft>
                <a:spcPts val="0"/>
              </a:spcAft>
              <a:buNone/>
            </a:pPr>
            <a:r>
              <a:rPr lang="en-US" sz="3200">
                <a:solidFill>
                  <a:schemeClr val="dk2"/>
                </a:solidFill>
              </a:rPr>
              <a:t>Robustness measure based on intrinsic separability distance of dataset</a:t>
            </a:r>
            <a:endParaRPr sz="3200">
              <a:solidFill>
                <a:schemeClr val="dk2"/>
              </a:solidFill>
            </a:endParaRPr>
          </a:p>
          <a:p>
            <a:pPr indent="0" lvl="0" marL="0" rtl="0" algn="l">
              <a:lnSpc>
                <a:spcPct val="115000"/>
              </a:lnSpc>
              <a:spcBef>
                <a:spcPts val="0"/>
              </a:spcBef>
              <a:spcAft>
                <a:spcPts val="0"/>
              </a:spcAft>
              <a:buNone/>
            </a:pPr>
            <a:r>
              <a:t/>
            </a:r>
            <a:endParaRPr sz="3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33641befc35_2_83"/>
          <p:cNvSpPr txBox="1"/>
          <p:nvPr>
            <p:ph idx="12" type="sldNum"/>
          </p:nvPr>
        </p:nvSpPr>
        <p:spPr>
          <a:xfrm>
            <a:off x="10783258" y="6057350"/>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43" name="Google Shape;343;g33641befc35_2_83"/>
          <p:cNvSpPr txBox="1"/>
          <p:nvPr/>
        </p:nvSpPr>
        <p:spPr>
          <a:xfrm>
            <a:off x="0" y="0"/>
            <a:ext cx="10527300" cy="29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Evaluation Metrics</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344" name="Google Shape;344;g33641befc35_2_83"/>
          <p:cNvSpPr txBox="1"/>
          <p:nvPr/>
        </p:nvSpPr>
        <p:spPr>
          <a:xfrm>
            <a:off x="1267467" y="1752500"/>
            <a:ext cx="9703200" cy="3695700"/>
          </a:xfrm>
          <a:prstGeom prst="rect">
            <a:avLst/>
          </a:prstGeom>
          <a:noFill/>
          <a:ln>
            <a:noFill/>
          </a:ln>
        </p:spPr>
        <p:txBody>
          <a:bodyPr anchorCtr="0" anchor="t" bIns="60925" lIns="121900" spcFirstLastPara="1" rIns="121900" wrap="square" tIns="60925">
            <a:normAutofit fontScale="70000"/>
          </a:bodyPr>
          <a:lstStyle/>
          <a:p>
            <a:pPr indent="0" lvl="0" marL="0" rtl="0" algn="l">
              <a:lnSpc>
                <a:spcPct val="115000"/>
              </a:lnSpc>
              <a:spcBef>
                <a:spcPts val="0"/>
              </a:spcBef>
              <a:spcAft>
                <a:spcPts val="0"/>
              </a:spcAft>
              <a:buNone/>
            </a:pPr>
            <a:r>
              <a:rPr b="1" lang="en-US" sz="3200"/>
              <a:t>Confidence and Consistency Metrics</a:t>
            </a:r>
            <a:r>
              <a:rPr lang="en-US" sz="3200"/>
              <a:t>：</a:t>
            </a:r>
            <a:endParaRPr sz="3200"/>
          </a:p>
          <a:p>
            <a:pPr indent="-447040" lvl="0" marL="609600" rtl="0" algn="l">
              <a:lnSpc>
                <a:spcPct val="115000"/>
              </a:lnSpc>
              <a:spcBef>
                <a:spcPts val="0"/>
              </a:spcBef>
              <a:spcAft>
                <a:spcPts val="0"/>
              </a:spcAft>
              <a:buClr>
                <a:srgbClr val="434343"/>
              </a:buClr>
              <a:buSzPct val="100000"/>
              <a:buChar char="●"/>
            </a:pPr>
            <a:r>
              <a:rPr b="1" lang="en-US" sz="3200">
                <a:solidFill>
                  <a:srgbClr val="434343"/>
                </a:solidFill>
              </a:rPr>
              <a:t>Expected Calibration Error (ECE):</a:t>
            </a:r>
            <a:endParaRPr b="1" sz="3200">
              <a:solidFill>
                <a:srgbClr val="434343"/>
              </a:solidFill>
            </a:endParaRPr>
          </a:p>
          <a:p>
            <a:pPr indent="0" lvl="0" marL="609600" rtl="0" algn="l">
              <a:lnSpc>
                <a:spcPct val="115000"/>
              </a:lnSpc>
              <a:spcBef>
                <a:spcPts val="0"/>
              </a:spcBef>
              <a:spcAft>
                <a:spcPts val="0"/>
              </a:spcAft>
              <a:buNone/>
            </a:pPr>
            <a:r>
              <a:rPr lang="en-US" sz="3200">
                <a:solidFill>
                  <a:schemeClr val="dk2"/>
                </a:solidFill>
              </a:rPr>
              <a:t>The difference between prediction confidence and actual accuracy</a:t>
            </a:r>
            <a:endParaRPr sz="3200">
              <a:solidFill>
                <a:schemeClr val="dk2"/>
              </a:solidFill>
            </a:endParaRPr>
          </a:p>
          <a:p>
            <a:pPr indent="-447040" lvl="0" marL="609600" rtl="0" algn="l">
              <a:lnSpc>
                <a:spcPct val="115000"/>
              </a:lnSpc>
              <a:spcBef>
                <a:spcPts val="0"/>
              </a:spcBef>
              <a:spcAft>
                <a:spcPts val="0"/>
              </a:spcAft>
              <a:buClr>
                <a:srgbClr val="434343"/>
              </a:buClr>
              <a:buSzPct val="100000"/>
              <a:buChar char="●"/>
            </a:pPr>
            <a:r>
              <a:rPr b="1" lang="en-US" sz="3200">
                <a:solidFill>
                  <a:srgbClr val="434343"/>
                </a:solidFill>
              </a:rPr>
              <a:t>Corruption Error of Confidence (CEC):</a:t>
            </a:r>
            <a:endParaRPr b="1" sz="3200">
              <a:solidFill>
                <a:srgbClr val="434343"/>
              </a:solidFill>
            </a:endParaRPr>
          </a:p>
          <a:p>
            <a:pPr indent="0" lvl="0" marL="609600" rtl="0" algn="l">
              <a:lnSpc>
                <a:spcPct val="115000"/>
              </a:lnSpc>
              <a:spcBef>
                <a:spcPts val="0"/>
              </a:spcBef>
              <a:spcAft>
                <a:spcPts val="0"/>
              </a:spcAft>
              <a:buNone/>
            </a:pPr>
            <a:r>
              <a:rPr lang="en-US" sz="3200">
                <a:solidFill>
                  <a:schemeClr val="dk2"/>
                </a:solidFill>
              </a:rPr>
              <a:t>Confidence in matches decreasing with damage severity</a:t>
            </a:r>
            <a:endParaRPr sz="3200">
              <a:solidFill>
                <a:schemeClr val="dk2"/>
              </a:solidFill>
            </a:endParaRPr>
          </a:p>
          <a:p>
            <a:pPr indent="-447040" lvl="0" marL="609600" rtl="0" algn="l">
              <a:lnSpc>
                <a:spcPct val="115000"/>
              </a:lnSpc>
              <a:spcBef>
                <a:spcPts val="0"/>
              </a:spcBef>
              <a:spcAft>
                <a:spcPts val="0"/>
              </a:spcAft>
              <a:buClr>
                <a:schemeClr val="dk1"/>
              </a:buClr>
              <a:buSzPct val="100000"/>
              <a:buChar char="●"/>
            </a:pPr>
            <a:r>
              <a:rPr b="1" lang="en-US" sz="3200">
                <a:solidFill>
                  <a:schemeClr val="dk1"/>
                </a:solidFill>
              </a:rPr>
              <a:t>Mean Flip Rate (mFR):</a:t>
            </a:r>
            <a:endParaRPr b="1" sz="3200">
              <a:solidFill>
                <a:schemeClr val="dk1"/>
              </a:solidFill>
            </a:endParaRPr>
          </a:p>
          <a:p>
            <a:pPr indent="0" lvl="0" marL="0" rtl="0" algn="l">
              <a:lnSpc>
                <a:spcPct val="115000"/>
              </a:lnSpc>
              <a:spcBef>
                <a:spcPts val="0"/>
              </a:spcBef>
              <a:spcAft>
                <a:spcPts val="0"/>
              </a:spcAft>
              <a:buNone/>
            </a:pPr>
            <a:r>
              <a:rPr lang="en-US" sz="3200">
                <a:solidFill>
                  <a:schemeClr val="dk2"/>
                </a:solidFill>
              </a:rPr>
              <a:t>    	Frequency of change of predicted labels in perturbation sequence</a:t>
            </a:r>
            <a:endParaRPr sz="3200">
              <a:solidFill>
                <a:schemeClr val="dk2"/>
              </a:solidFill>
            </a:endParaRPr>
          </a:p>
          <a:p>
            <a:pPr indent="0" lvl="0" marL="0" rtl="0" algn="l">
              <a:lnSpc>
                <a:spcPct val="115000"/>
              </a:lnSpc>
              <a:spcBef>
                <a:spcPts val="0"/>
              </a:spcBef>
              <a:spcAft>
                <a:spcPts val="0"/>
              </a:spcAft>
              <a:buNone/>
            </a:pPr>
            <a:r>
              <a:t/>
            </a:r>
            <a:endParaRPr sz="3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3641befc35_2_89"/>
          <p:cNvSpPr txBox="1"/>
          <p:nvPr>
            <p:ph idx="12" type="sldNum"/>
          </p:nvPr>
        </p:nvSpPr>
        <p:spPr>
          <a:xfrm>
            <a:off x="10783258" y="6057350"/>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50" name="Google Shape;350;g33641befc35_2_89"/>
          <p:cNvSpPr txBox="1"/>
          <p:nvPr/>
        </p:nvSpPr>
        <p:spPr>
          <a:xfrm>
            <a:off x="0" y="0"/>
            <a:ext cx="8134500" cy="29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Enhancing Robustness to Common Corruptions</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graphicFrame>
        <p:nvGraphicFramePr>
          <p:cNvPr id="351" name="Google Shape;351;g33641befc35_2_89"/>
          <p:cNvGraphicFramePr/>
          <p:nvPr/>
        </p:nvGraphicFramePr>
        <p:xfrm>
          <a:off x="1026233" y="1324433"/>
          <a:ext cx="3000000" cy="3000000"/>
        </p:xfrm>
        <a:graphic>
          <a:graphicData uri="http://schemas.openxmlformats.org/drawingml/2006/table">
            <a:tbl>
              <a:tblPr>
                <a:noFill/>
                <a:tableStyleId>{2F0424FD-44E3-4360-A75C-EC1DB5EF55C1}</a:tableStyleId>
              </a:tblPr>
              <a:tblGrid>
                <a:gridCol w="4826000"/>
                <a:gridCol w="4826000"/>
              </a:tblGrid>
              <a:tr h="508000">
                <a:tc>
                  <a:txBody>
                    <a:bodyPr/>
                    <a:lstStyle/>
                    <a:p>
                      <a:pPr indent="0" lvl="0" marL="0" rtl="0" algn="ctr">
                        <a:spcBef>
                          <a:spcPts val="0"/>
                        </a:spcBef>
                        <a:spcAft>
                          <a:spcPts val="0"/>
                        </a:spcAft>
                        <a:buNone/>
                      </a:pPr>
                      <a:r>
                        <a:rPr lang="en-US" sz="1900"/>
                        <a:t>Category Prominent Techniques</a:t>
                      </a:r>
                      <a:endParaRPr sz="1900"/>
                    </a:p>
                  </a:txBody>
                  <a:tcPr marT="121900" marB="121900" marR="121900" marL="121900" anchor="ctr"/>
                </a:tc>
                <a:tc>
                  <a:txBody>
                    <a:bodyPr/>
                    <a:lstStyle/>
                    <a:p>
                      <a:pPr indent="0" lvl="0" marL="0" rtl="0" algn="ctr">
                        <a:spcBef>
                          <a:spcPts val="0"/>
                        </a:spcBef>
                        <a:spcAft>
                          <a:spcPts val="0"/>
                        </a:spcAft>
                        <a:buNone/>
                      </a:pPr>
                      <a:r>
                        <a:rPr lang="en-US" sz="1900"/>
                        <a:t>Category Prominent Techniques</a:t>
                      </a:r>
                      <a:endParaRPr sz="1900"/>
                    </a:p>
                  </a:txBody>
                  <a:tcPr marT="121900" marB="121900" marR="121900" marL="121900" anchor="ctr"/>
                </a:tc>
              </a:tr>
              <a:tr h="508000">
                <a:tc>
                  <a:txBody>
                    <a:bodyPr/>
                    <a:lstStyle/>
                    <a:p>
                      <a:pPr indent="0" lvl="0" marL="0" rtl="0" algn="ctr">
                        <a:spcBef>
                          <a:spcPts val="0"/>
                        </a:spcBef>
                        <a:spcAft>
                          <a:spcPts val="0"/>
                        </a:spcAft>
                        <a:buNone/>
                      </a:pPr>
                      <a:r>
                        <a:rPr b="1" lang="en-US" sz="1900">
                          <a:solidFill>
                            <a:schemeClr val="dk1"/>
                          </a:solidFill>
                        </a:rPr>
                        <a:t>Data Augmentation</a:t>
                      </a:r>
                      <a:endParaRPr b="1" sz="2300"/>
                    </a:p>
                  </a:txBody>
                  <a:tcPr marT="121900" marB="121900" marR="121900" marL="121900" anchor="ctr"/>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Basic Transforms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Mixup</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CutMix</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AutoAugment</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AugMix</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Stylized-ImageNet</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DAMP</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Generative Models (GANs, Diffusion)</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Test-Time Augmentation/Adaptation</a:t>
                      </a:r>
                      <a:endParaRPr sz="1900"/>
                    </a:p>
                  </a:txBody>
                  <a:tcPr marT="121900" marB="121900" marR="121900" marL="121900" anchor="ctr"/>
                </a:tc>
              </a:tr>
              <a:tr h="508000">
                <a:tc>
                  <a:txBody>
                    <a:bodyPr/>
                    <a:lstStyle/>
                    <a:p>
                      <a:pPr indent="0" lvl="0" marL="0" rtl="0" algn="ctr">
                        <a:spcBef>
                          <a:spcPts val="0"/>
                        </a:spcBef>
                        <a:spcAft>
                          <a:spcPts val="0"/>
                        </a:spcAft>
                        <a:buNone/>
                      </a:pPr>
                      <a:r>
                        <a:rPr b="1" lang="en-US" sz="2000">
                          <a:solidFill>
                            <a:schemeClr val="dk1"/>
                          </a:solidFill>
                        </a:rPr>
                        <a:t>Architectural Design</a:t>
                      </a:r>
                      <a:endParaRPr b="1" sz="2400"/>
                    </a:p>
                  </a:txBody>
                  <a:tcPr marT="121900" marB="121900" marR="121900" marL="121900" anchor="ctr"/>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BlurPool</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Adaptive Normalization (AdaBN, PAN)</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Robust Vision Transformer (RVT)</a:t>
                      </a:r>
                      <a:endParaRPr sz="1900"/>
                    </a:p>
                  </a:txBody>
                  <a:tcPr marT="121900" marB="121900" marR="121900" marL="121900" anchor="ctr"/>
                </a:tc>
              </a:tr>
              <a:tr h="508000">
                <a:tc>
                  <a:txBody>
                    <a:bodyPr/>
                    <a:lstStyle/>
                    <a:p>
                      <a:pPr indent="0" lvl="0" marL="0" rtl="0" algn="ctr">
                        <a:spcBef>
                          <a:spcPts val="0"/>
                        </a:spcBef>
                        <a:spcAft>
                          <a:spcPts val="0"/>
                        </a:spcAft>
                        <a:buNone/>
                      </a:pPr>
                      <a:r>
                        <a:rPr b="1" lang="en-US" sz="1900">
                          <a:solidFill>
                            <a:schemeClr val="dk1"/>
                          </a:solidFill>
                        </a:rPr>
                        <a:t>Training Strategies</a:t>
                      </a:r>
                      <a:endParaRPr b="1" sz="2300"/>
                    </a:p>
                  </a:txBody>
                  <a:tcPr marT="121900" marB="121900" marR="121900" marL="121900" anchor="ctr"/>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Adversarial Logit Pairing (ALP)</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Sharpness-Aware Minimization (SAM)</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Contrastive Learning (SimCLR, GPaCo)</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Knowledge Distillation (NoisyStudent, DAD)</a:t>
                      </a:r>
                      <a:endParaRPr sz="1900"/>
                    </a:p>
                  </a:txBody>
                  <a:tcPr marT="121900" marB="121900" marR="121900" marL="121900"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3641befc35_2_95"/>
          <p:cNvSpPr txBox="1"/>
          <p:nvPr>
            <p:ph idx="12" type="sldNum"/>
          </p:nvPr>
        </p:nvSpPr>
        <p:spPr>
          <a:xfrm>
            <a:off x="10783258" y="6057350"/>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57" name="Google Shape;357;g33641befc35_2_95"/>
          <p:cNvSpPr txBox="1"/>
          <p:nvPr/>
        </p:nvSpPr>
        <p:spPr>
          <a:xfrm>
            <a:off x="0" y="0"/>
            <a:ext cx="10527300" cy="29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Challenges, future directions and summary</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358" name="Google Shape;358;g33641befc35_2_95"/>
          <p:cNvSpPr txBox="1"/>
          <p:nvPr/>
        </p:nvSpPr>
        <p:spPr>
          <a:xfrm>
            <a:off x="1267467" y="1752500"/>
            <a:ext cx="9703200" cy="3695700"/>
          </a:xfrm>
          <a:prstGeom prst="rect">
            <a:avLst/>
          </a:prstGeom>
          <a:noFill/>
          <a:ln>
            <a:noFill/>
          </a:ln>
        </p:spPr>
        <p:txBody>
          <a:bodyPr anchorCtr="0" anchor="t" bIns="60925" lIns="121900" spcFirstLastPara="1" rIns="121900" wrap="square" tIns="60925">
            <a:normAutofit fontScale="77500" lnSpcReduction="10000"/>
          </a:bodyPr>
          <a:lstStyle/>
          <a:p>
            <a:pPr indent="0" lvl="0" marL="0" rtl="0" algn="l">
              <a:lnSpc>
                <a:spcPct val="115000"/>
              </a:lnSpc>
              <a:spcBef>
                <a:spcPts val="0"/>
              </a:spcBef>
              <a:spcAft>
                <a:spcPts val="0"/>
              </a:spcAft>
              <a:buNone/>
            </a:pPr>
            <a:r>
              <a:rPr b="1" lang="en-US" sz="3200"/>
              <a:t>Challenges</a:t>
            </a:r>
            <a:r>
              <a:rPr lang="en-US" sz="3200"/>
              <a:t>：</a:t>
            </a:r>
            <a:endParaRPr sz="3200"/>
          </a:p>
          <a:p>
            <a:pPr indent="-462280" lvl="0" marL="609600" rtl="0" algn="l">
              <a:lnSpc>
                <a:spcPct val="115000"/>
              </a:lnSpc>
              <a:spcBef>
                <a:spcPts val="0"/>
              </a:spcBef>
              <a:spcAft>
                <a:spcPts val="0"/>
              </a:spcAft>
              <a:buClr>
                <a:srgbClr val="434343"/>
              </a:buClr>
              <a:buSzPct val="100000"/>
              <a:buChar char="●"/>
            </a:pPr>
            <a:r>
              <a:rPr b="1" lang="en-US" sz="3200">
                <a:solidFill>
                  <a:srgbClr val="434343"/>
                </a:solidFill>
              </a:rPr>
              <a:t>Inadequate generalization:</a:t>
            </a:r>
            <a:endParaRPr b="1" sz="3200">
              <a:solidFill>
                <a:srgbClr val="434343"/>
              </a:solidFill>
            </a:endParaRPr>
          </a:p>
          <a:p>
            <a:pPr indent="0" lvl="0" marL="609600" rtl="0" algn="l">
              <a:lnSpc>
                <a:spcPct val="115000"/>
              </a:lnSpc>
              <a:spcBef>
                <a:spcPts val="0"/>
              </a:spcBef>
              <a:spcAft>
                <a:spcPts val="0"/>
              </a:spcAft>
              <a:buNone/>
            </a:pPr>
            <a:r>
              <a:rPr lang="en-US" sz="3200">
                <a:solidFill>
                  <a:schemeClr val="dk2"/>
                </a:solidFill>
              </a:rPr>
              <a:t>Poor robustness to unseen damage types such as dynamic weather changes.</a:t>
            </a:r>
            <a:endParaRPr sz="3200">
              <a:solidFill>
                <a:schemeClr val="dk2"/>
              </a:solidFill>
            </a:endParaRPr>
          </a:p>
          <a:p>
            <a:pPr indent="-462280" lvl="0" marL="609600" rtl="0" algn="l">
              <a:lnSpc>
                <a:spcPct val="115000"/>
              </a:lnSpc>
              <a:spcBef>
                <a:spcPts val="0"/>
              </a:spcBef>
              <a:spcAft>
                <a:spcPts val="0"/>
              </a:spcAft>
              <a:buClr>
                <a:srgbClr val="434343"/>
              </a:buClr>
              <a:buSzPct val="100000"/>
              <a:buChar char="●"/>
            </a:pPr>
            <a:r>
              <a:rPr b="1" lang="en-US" sz="3200">
                <a:solidFill>
                  <a:srgbClr val="434343"/>
                </a:solidFill>
              </a:rPr>
              <a:t>Efficiency bottleneck:</a:t>
            </a:r>
            <a:endParaRPr b="1" sz="3200">
              <a:solidFill>
                <a:srgbClr val="434343"/>
              </a:solidFill>
            </a:endParaRPr>
          </a:p>
          <a:p>
            <a:pPr indent="0" lvl="0" marL="609600" rtl="0" algn="l">
              <a:lnSpc>
                <a:spcPct val="115000"/>
              </a:lnSpc>
              <a:spcBef>
                <a:spcPts val="0"/>
              </a:spcBef>
              <a:spcAft>
                <a:spcPts val="0"/>
              </a:spcAft>
              <a:buNone/>
            </a:pPr>
            <a:r>
              <a:rPr lang="en-US" sz="3200">
                <a:solidFill>
                  <a:schemeClr val="dk2"/>
                </a:solidFill>
              </a:rPr>
              <a:t>Most enhancement methods increase training costs</a:t>
            </a:r>
            <a:endParaRPr sz="3200">
              <a:solidFill>
                <a:schemeClr val="dk2"/>
              </a:solidFill>
            </a:endParaRPr>
          </a:p>
          <a:p>
            <a:pPr indent="-462280" lvl="0" marL="609600" rtl="0" algn="l">
              <a:lnSpc>
                <a:spcPct val="115000"/>
              </a:lnSpc>
              <a:spcBef>
                <a:spcPts val="0"/>
              </a:spcBef>
              <a:spcAft>
                <a:spcPts val="0"/>
              </a:spcAft>
              <a:buClr>
                <a:schemeClr val="dk1"/>
              </a:buClr>
              <a:buSzPct val="100000"/>
              <a:buChar char="●"/>
            </a:pPr>
            <a:r>
              <a:rPr b="1" lang="en-US" sz="3200">
                <a:solidFill>
                  <a:schemeClr val="dk1"/>
                </a:solidFill>
              </a:rPr>
              <a:t>Lack of theory:</a:t>
            </a:r>
            <a:endParaRPr b="1" sz="3200">
              <a:solidFill>
                <a:schemeClr val="dk1"/>
              </a:solidFill>
            </a:endParaRPr>
          </a:p>
          <a:p>
            <a:pPr indent="0" lvl="0" marL="0" rtl="0" algn="l">
              <a:lnSpc>
                <a:spcPct val="115000"/>
              </a:lnSpc>
              <a:spcBef>
                <a:spcPts val="0"/>
              </a:spcBef>
              <a:spcAft>
                <a:spcPts val="0"/>
              </a:spcAft>
              <a:buNone/>
            </a:pPr>
            <a:r>
              <a:rPr lang="en-US" sz="3200">
                <a:solidFill>
                  <a:schemeClr val="dk2"/>
                </a:solidFill>
              </a:rPr>
              <a:t>    	Lack of mathematical explanation of the nature of robustness</a:t>
            </a:r>
            <a:endParaRPr sz="3200">
              <a:solidFill>
                <a:schemeClr val="dk2"/>
              </a:solidFill>
            </a:endParaRPr>
          </a:p>
          <a:p>
            <a:pPr indent="0" lvl="0" marL="0" rtl="0" algn="l">
              <a:lnSpc>
                <a:spcPct val="115000"/>
              </a:lnSpc>
              <a:spcBef>
                <a:spcPts val="0"/>
              </a:spcBef>
              <a:spcAft>
                <a:spcPts val="0"/>
              </a:spcAft>
              <a:buNone/>
            </a:pPr>
            <a:r>
              <a:t/>
            </a:r>
            <a:endParaRPr sz="3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33641befc35_2_101"/>
          <p:cNvSpPr txBox="1"/>
          <p:nvPr>
            <p:ph idx="12" type="sldNum"/>
          </p:nvPr>
        </p:nvSpPr>
        <p:spPr>
          <a:xfrm>
            <a:off x="10783258" y="6057350"/>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64" name="Google Shape;364;g33641befc35_2_101"/>
          <p:cNvSpPr txBox="1"/>
          <p:nvPr/>
        </p:nvSpPr>
        <p:spPr>
          <a:xfrm>
            <a:off x="0" y="0"/>
            <a:ext cx="10527300" cy="29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Challenges, future directions and summary</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365" name="Google Shape;365;g33641befc35_2_101"/>
          <p:cNvSpPr txBox="1"/>
          <p:nvPr/>
        </p:nvSpPr>
        <p:spPr>
          <a:xfrm>
            <a:off x="1267467" y="1752500"/>
            <a:ext cx="9703200" cy="3695700"/>
          </a:xfrm>
          <a:prstGeom prst="rect">
            <a:avLst/>
          </a:prstGeom>
          <a:noFill/>
          <a:ln>
            <a:noFill/>
          </a:ln>
        </p:spPr>
        <p:txBody>
          <a:bodyPr anchorCtr="0" anchor="t" bIns="60925" lIns="121900" spcFirstLastPara="1" rIns="121900" wrap="square" tIns="60925">
            <a:normAutofit/>
          </a:bodyPr>
          <a:lstStyle/>
          <a:p>
            <a:pPr indent="0" lvl="0" marL="0" rtl="0" algn="l">
              <a:lnSpc>
                <a:spcPct val="115000"/>
              </a:lnSpc>
              <a:spcBef>
                <a:spcPts val="0"/>
              </a:spcBef>
              <a:spcAft>
                <a:spcPts val="0"/>
              </a:spcAft>
              <a:buNone/>
            </a:pPr>
            <a:r>
              <a:rPr b="1" lang="en-US" sz="2900"/>
              <a:t>Future directions</a:t>
            </a:r>
            <a:r>
              <a:rPr lang="en-US" sz="2900"/>
              <a:t>：</a:t>
            </a:r>
            <a:endParaRPr sz="2900"/>
          </a:p>
          <a:p>
            <a:pPr indent="0" lvl="0" marL="0" rtl="0" algn="l">
              <a:lnSpc>
                <a:spcPct val="115000"/>
              </a:lnSpc>
              <a:spcBef>
                <a:spcPts val="0"/>
              </a:spcBef>
              <a:spcAft>
                <a:spcPts val="0"/>
              </a:spcAft>
              <a:buNone/>
            </a:pPr>
            <a:r>
              <a:t/>
            </a:r>
            <a:endParaRPr b="1" sz="2400">
              <a:solidFill>
                <a:srgbClr val="434343"/>
              </a:solidFill>
            </a:endParaRPr>
          </a:p>
          <a:p>
            <a:pPr indent="584200" lvl="0" marL="0" rtl="0" algn="l">
              <a:lnSpc>
                <a:spcPct val="115000"/>
              </a:lnSpc>
              <a:spcBef>
                <a:spcPts val="0"/>
              </a:spcBef>
              <a:spcAft>
                <a:spcPts val="0"/>
              </a:spcAft>
              <a:buNone/>
            </a:pPr>
            <a:r>
              <a:rPr lang="en-US" sz="2400">
                <a:solidFill>
                  <a:schemeClr val="dk2"/>
                </a:solidFill>
              </a:rPr>
              <a:t>Future research should focus on developing intrinsically robust architectures and training paradigms to promote the model's generalization ability in unseen complex real-world damage through advanced data synthesis, more realistic adaptive benchmarks, and in-depth exploration of the theoretical basis of robustness.</a:t>
            </a:r>
            <a:endParaRPr b="1" sz="2400">
              <a:solidFill>
                <a:srgbClr val="434343"/>
              </a:solidFill>
            </a:endParaRPr>
          </a:p>
          <a:p>
            <a:pPr indent="0" lvl="0" marL="0" rtl="0" algn="l">
              <a:lnSpc>
                <a:spcPct val="115000"/>
              </a:lnSpc>
              <a:spcBef>
                <a:spcPts val="0"/>
              </a:spcBef>
              <a:spcAft>
                <a:spcPts val="0"/>
              </a:spcAft>
              <a:buNone/>
            </a:pPr>
            <a:r>
              <a:t/>
            </a:r>
            <a:endParaRPr sz="3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3641befc35_2_107"/>
          <p:cNvSpPr txBox="1"/>
          <p:nvPr>
            <p:ph idx="12" type="sldNum"/>
          </p:nvPr>
        </p:nvSpPr>
        <p:spPr>
          <a:xfrm>
            <a:off x="10783258" y="6057350"/>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71" name="Google Shape;371;g33641befc35_2_107"/>
          <p:cNvSpPr txBox="1"/>
          <p:nvPr/>
        </p:nvSpPr>
        <p:spPr>
          <a:xfrm>
            <a:off x="0" y="0"/>
            <a:ext cx="10527300" cy="29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solidFill>
                  <a:schemeClr val="dk1"/>
                </a:solidFill>
              </a:rPr>
              <a:t>Challenges, future directions and summary</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lnSpc>
                <a:spcPct val="115000"/>
              </a:lnSpc>
              <a:spcBef>
                <a:spcPts val="0"/>
              </a:spcBef>
              <a:spcAft>
                <a:spcPts val="0"/>
              </a:spcAft>
              <a:buNone/>
            </a:pPr>
            <a:r>
              <a:t/>
            </a:r>
            <a:endParaRPr b="1" sz="2500">
              <a:solidFill>
                <a:schemeClr val="dk1"/>
              </a:solidFill>
            </a:endParaRPr>
          </a:p>
          <a:p>
            <a:pPr indent="0" lvl="0" marL="0" rtl="0" algn="l">
              <a:spcBef>
                <a:spcPts val="0"/>
              </a:spcBef>
              <a:spcAft>
                <a:spcPts val="0"/>
              </a:spcAft>
              <a:buNone/>
            </a:pPr>
            <a:r>
              <a:t/>
            </a:r>
            <a:endParaRPr b="1" sz="3500">
              <a:solidFill>
                <a:schemeClr val="dk1"/>
              </a:solidFill>
            </a:endParaRPr>
          </a:p>
        </p:txBody>
      </p:sp>
      <p:sp>
        <p:nvSpPr>
          <p:cNvPr id="372" name="Google Shape;372;g33641befc35_2_107"/>
          <p:cNvSpPr txBox="1"/>
          <p:nvPr/>
        </p:nvSpPr>
        <p:spPr>
          <a:xfrm>
            <a:off x="1267467" y="1752500"/>
            <a:ext cx="9703200" cy="3695700"/>
          </a:xfrm>
          <a:prstGeom prst="rect">
            <a:avLst/>
          </a:prstGeom>
          <a:noFill/>
          <a:ln>
            <a:noFill/>
          </a:ln>
        </p:spPr>
        <p:txBody>
          <a:bodyPr anchorCtr="0" anchor="t" bIns="60925" lIns="121900" spcFirstLastPara="1" rIns="121900" wrap="square" tIns="60925">
            <a:normAutofit/>
          </a:bodyPr>
          <a:lstStyle/>
          <a:p>
            <a:pPr indent="0" lvl="0" marL="0" rtl="0" algn="l">
              <a:lnSpc>
                <a:spcPct val="115000"/>
              </a:lnSpc>
              <a:spcBef>
                <a:spcPts val="0"/>
              </a:spcBef>
              <a:spcAft>
                <a:spcPts val="0"/>
              </a:spcAft>
              <a:buNone/>
            </a:pPr>
            <a:r>
              <a:rPr b="1" lang="en-US" sz="2900"/>
              <a:t>Conclusion</a:t>
            </a:r>
            <a:r>
              <a:rPr lang="en-US" sz="2900"/>
              <a:t>：</a:t>
            </a:r>
            <a:endParaRPr sz="2900"/>
          </a:p>
          <a:p>
            <a:pPr indent="0" lvl="0" marL="0" rtl="0" algn="l">
              <a:lnSpc>
                <a:spcPct val="115000"/>
              </a:lnSpc>
              <a:spcBef>
                <a:spcPts val="0"/>
              </a:spcBef>
              <a:spcAft>
                <a:spcPts val="0"/>
              </a:spcAft>
              <a:buNone/>
            </a:pPr>
            <a:r>
              <a:t/>
            </a:r>
            <a:endParaRPr b="1" sz="2400">
              <a:solidFill>
                <a:srgbClr val="434343"/>
              </a:solidFill>
            </a:endParaRPr>
          </a:p>
          <a:p>
            <a:pPr indent="584200" lvl="0" marL="0" rtl="0" algn="l">
              <a:lnSpc>
                <a:spcPct val="115000"/>
              </a:lnSpc>
              <a:spcBef>
                <a:spcPts val="0"/>
              </a:spcBef>
              <a:spcAft>
                <a:spcPts val="0"/>
              </a:spcAft>
              <a:buNone/>
            </a:pPr>
            <a:r>
              <a:rPr lang="en-US" sz="2400">
                <a:solidFill>
                  <a:schemeClr val="dk2"/>
                </a:solidFill>
              </a:rPr>
              <a:t>In the future, multidisciplinary collaboration is needed to promote the expansion of robustness from classification tasks to complex scenarios such as detection and segmentation, and ultimately realize the trustworthy application of AI in unpredictable environments.</a:t>
            </a:r>
            <a:endParaRPr sz="2400">
              <a:solidFill>
                <a:schemeClr val="dk2"/>
              </a:solidFill>
            </a:endParaRPr>
          </a:p>
          <a:p>
            <a:pPr indent="0" lvl="0" marL="0" rtl="0" algn="l">
              <a:lnSpc>
                <a:spcPct val="115000"/>
              </a:lnSpc>
              <a:spcBef>
                <a:spcPts val="0"/>
              </a:spcBef>
              <a:spcAft>
                <a:spcPts val="0"/>
              </a:spcAft>
              <a:buNone/>
            </a:pPr>
            <a:r>
              <a:t/>
            </a:r>
            <a:endParaRPr sz="3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33641befc35_2_113"/>
          <p:cNvSpPr txBox="1"/>
          <p:nvPr>
            <p:ph idx="12" type="sldNum"/>
          </p:nvPr>
        </p:nvSpPr>
        <p:spPr>
          <a:xfrm>
            <a:off x="11480800" y="8475133"/>
            <a:ext cx="3657600" cy="486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78" name="Google Shape;378;g33641befc35_2_113"/>
          <p:cNvSpPr txBox="1"/>
          <p:nvPr/>
        </p:nvSpPr>
        <p:spPr>
          <a:xfrm>
            <a:off x="636600" y="2529333"/>
            <a:ext cx="110199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300">
                <a:solidFill>
                  <a:schemeClr val="dk1"/>
                </a:solidFill>
              </a:rPr>
              <a:t>Thank you for your listening!</a:t>
            </a:r>
            <a:endParaRPr b="1" sz="4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9" name="Google Shape;109;p3"/>
          <p:cNvSpPr txBox="1"/>
          <p:nvPr/>
        </p:nvSpPr>
        <p:spPr>
          <a:xfrm>
            <a:off x="5348000" y="2674000"/>
            <a:ext cx="1164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dk1"/>
                </a:solidFill>
              </a:rPr>
              <a:t>MLP</a:t>
            </a:r>
            <a:endParaRPr b="1" sz="3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fadbca26a0_0_30"/>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Baseline &amp; Techniques we explore &amp;  Best</a:t>
            </a:r>
            <a:endParaRPr b="1" sz="2800">
              <a:latin typeface="Arial"/>
              <a:ea typeface="Arial"/>
              <a:cs typeface="Arial"/>
              <a:sym typeface="Arial"/>
            </a:endParaRPr>
          </a:p>
        </p:txBody>
      </p:sp>
      <p:sp>
        <p:nvSpPr>
          <p:cNvPr id="116" name="Google Shape;116;g2fadbca26a0_0_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17" name="Google Shape;117;g2fadbca26a0_0_30"/>
          <p:cNvGraphicFramePr/>
          <p:nvPr/>
        </p:nvGraphicFramePr>
        <p:xfrm>
          <a:off x="880125" y="1425400"/>
          <a:ext cx="3000000" cy="3000000"/>
        </p:xfrm>
        <a:graphic>
          <a:graphicData uri="http://schemas.openxmlformats.org/drawingml/2006/table">
            <a:tbl>
              <a:tblPr>
                <a:noFill/>
                <a:tableStyleId>{2F0424FD-44E3-4360-A75C-EC1DB5EF55C1}</a:tableStyleId>
              </a:tblPr>
              <a:tblGrid>
                <a:gridCol w="2571750"/>
                <a:gridCol w="1995025"/>
                <a:gridCol w="3148475"/>
                <a:gridCol w="2571750"/>
              </a:tblGrid>
              <a:tr h="381000">
                <a:tc>
                  <a:txBody>
                    <a:bodyPr/>
                    <a:lstStyle/>
                    <a:p>
                      <a:pPr indent="0" lvl="0" marL="0" rtl="0" algn="ctr">
                        <a:lnSpc>
                          <a:spcPct val="90000"/>
                        </a:lnSpc>
                        <a:spcBef>
                          <a:spcPts val="500"/>
                        </a:spcBef>
                        <a:spcAft>
                          <a:spcPts val="0"/>
                        </a:spcAft>
                        <a:buNone/>
                      </a:pPr>
                      <a:r>
                        <a:t/>
                      </a:r>
                      <a:endParaRPr sz="1800">
                        <a:solidFill>
                          <a:schemeClr val="dk1"/>
                        </a:solidFill>
                      </a:endParaRPr>
                    </a:p>
                  </a:txBody>
                  <a:tcPr marT="91425" marB="91425" marR="91425" marL="91425"/>
                </a:tc>
                <a:tc>
                  <a:txBody>
                    <a:bodyPr/>
                    <a:lstStyle/>
                    <a:p>
                      <a:pPr indent="0" lvl="0" marL="0" rtl="0" algn="ctr">
                        <a:lnSpc>
                          <a:spcPct val="90000"/>
                        </a:lnSpc>
                        <a:spcBef>
                          <a:spcPts val="500"/>
                        </a:spcBef>
                        <a:spcAft>
                          <a:spcPts val="0"/>
                        </a:spcAft>
                        <a:buClr>
                          <a:schemeClr val="dk1"/>
                        </a:buClr>
                        <a:buSzPts val="1100"/>
                        <a:buFont typeface="Arial"/>
                        <a:buNone/>
                      </a:pPr>
                      <a:r>
                        <a:rPr lang="en-US" sz="1800">
                          <a:solidFill>
                            <a:schemeClr val="dk1"/>
                          </a:solidFill>
                        </a:rPr>
                        <a:t>Baseline</a:t>
                      </a:r>
                      <a:endParaRPr sz="1800"/>
                    </a:p>
                  </a:txBody>
                  <a:tcPr marT="91425" marB="91425" marR="91425" marL="91425"/>
                </a:tc>
                <a:tc>
                  <a:txBody>
                    <a:bodyPr/>
                    <a:lstStyle/>
                    <a:p>
                      <a:pPr indent="0" lvl="0" marL="0" rtl="0" algn="ctr">
                        <a:spcBef>
                          <a:spcPts val="0"/>
                        </a:spcBef>
                        <a:spcAft>
                          <a:spcPts val="0"/>
                        </a:spcAft>
                        <a:buNone/>
                      </a:pPr>
                      <a:r>
                        <a:rPr lang="en-US" sz="1800"/>
                        <a:t>Techniques we explore</a:t>
                      </a:r>
                      <a:endParaRPr sz="1800"/>
                    </a:p>
                  </a:txBody>
                  <a:tcPr marT="91425" marB="91425" marR="91425" marL="91425"/>
                </a:tc>
                <a:tc>
                  <a:txBody>
                    <a:bodyPr/>
                    <a:lstStyle/>
                    <a:p>
                      <a:pPr indent="0" lvl="0" marL="0" rtl="0" algn="ctr">
                        <a:spcBef>
                          <a:spcPts val="0"/>
                        </a:spcBef>
                        <a:spcAft>
                          <a:spcPts val="0"/>
                        </a:spcAft>
                        <a:buNone/>
                      </a:pPr>
                      <a:r>
                        <a:rPr lang="en-US" sz="1800"/>
                        <a:t>Best</a:t>
                      </a:r>
                      <a:endParaRPr sz="1800"/>
                    </a:p>
                  </a:txBody>
                  <a:tcPr marT="91425" marB="91425" marR="91425" marL="91425"/>
                </a:tc>
              </a:tr>
              <a:tr h="381000">
                <a:tc>
                  <a:txBody>
                    <a:bodyPr/>
                    <a:lstStyle/>
                    <a:p>
                      <a:pPr indent="0" lvl="0" marL="0" rtl="0" algn="ctr">
                        <a:lnSpc>
                          <a:spcPct val="90000"/>
                        </a:lnSpc>
                        <a:spcBef>
                          <a:spcPts val="500"/>
                        </a:spcBef>
                        <a:spcAft>
                          <a:spcPts val="0"/>
                        </a:spcAft>
                        <a:buNone/>
                      </a:pPr>
                      <a:r>
                        <a:rPr lang="en-US" sz="1800">
                          <a:solidFill>
                            <a:schemeClr val="dk1"/>
                          </a:solidFill>
                        </a:rPr>
                        <a:t>Hidden layers</a:t>
                      </a:r>
                      <a:endParaRPr sz="1800"/>
                    </a:p>
                  </a:txBody>
                  <a:tcPr marT="91425" marB="91425" marR="91425" marL="91425"/>
                </a:tc>
                <a:tc>
                  <a:txBody>
                    <a:bodyPr/>
                    <a:lstStyle/>
                    <a:p>
                      <a:pPr indent="0" lvl="0" marL="0" rtl="0" algn="ctr">
                        <a:spcBef>
                          <a:spcPts val="0"/>
                        </a:spcBef>
                        <a:spcAft>
                          <a:spcPts val="0"/>
                        </a:spcAft>
                        <a:buNone/>
                      </a:pPr>
                      <a:r>
                        <a:rPr lang="en-US" sz="1800"/>
                        <a:t>3</a:t>
                      </a:r>
                      <a:endParaRPr sz="1800"/>
                    </a:p>
                  </a:txBody>
                  <a:tcPr marT="91425" marB="91425" marR="91425" marL="91425"/>
                </a:tc>
                <a:tc>
                  <a:txBody>
                    <a:bodyPr/>
                    <a:lstStyle/>
                    <a:p>
                      <a:pPr indent="0" lvl="0" marL="0" rtl="0" algn="ctr">
                        <a:spcBef>
                          <a:spcPts val="0"/>
                        </a:spcBef>
                        <a:spcAft>
                          <a:spcPts val="0"/>
                        </a:spcAft>
                        <a:buNone/>
                      </a:pPr>
                      <a:r>
                        <a:rPr lang="en-US" sz="1800"/>
                        <a:t>3,4,5</a:t>
                      </a:r>
                      <a:endParaRPr sz="1800"/>
                    </a:p>
                  </a:txBody>
                  <a:tcPr marT="91425" marB="91425" marR="91425" marL="91425"/>
                </a:tc>
                <a:tc>
                  <a:txBody>
                    <a:bodyPr/>
                    <a:lstStyle/>
                    <a:p>
                      <a:pPr indent="0" lvl="0" marL="0" rtl="0" algn="ctr">
                        <a:spcBef>
                          <a:spcPts val="0"/>
                        </a:spcBef>
                        <a:spcAft>
                          <a:spcPts val="0"/>
                        </a:spcAft>
                        <a:buNone/>
                      </a:pPr>
                      <a:r>
                        <a:rPr lang="en-US" sz="1800"/>
                        <a:t>3</a:t>
                      </a:r>
                      <a:endParaRPr sz="1800"/>
                    </a:p>
                  </a:txBody>
                  <a:tcPr marT="91425" marB="91425" marR="91425" marL="91425"/>
                </a:tc>
              </a:tr>
              <a:tr h="381000">
                <a:tc>
                  <a:txBody>
                    <a:bodyPr/>
                    <a:lstStyle/>
                    <a:p>
                      <a:pPr indent="0" lvl="0" marL="0" rtl="0" algn="ctr">
                        <a:lnSpc>
                          <a:spcPct val="90000"/>
                        </a:lnSpc>
                        <a:spcBef>
                          <a:spcPts val="500"/>
                        </a:spcBef>
                        <a:spcAft>
                          <a:spcPts val="0"/>
                        </a:spcAft>
                        <a:buNone/>
                      </a:pPr>
                      <a:r>
                        <a:rPr lang="en-US" sz="1800">
                          <a:solidFill>
                            <a:schemeClr val="dk1"/>
                          </a:solidFill>
                        </a:rPr>
                        <a:t>Neurons</a:t>
                      </a:r>
                      <a:endParaRPr sz="1800"/>
                    </a:p>
                  </a:txBody>
                  <a:tcPr marT="91425" marB="91425" marR="91425" marL="91425"/>
                </a:tc>
                <a:tc>
                  <a:txBody>
                    <a:bodyPr/>
                    <a:lstStyle/>
                    <a:p>
                      <a:pPr indent="0" lvl="0" marL="0" rtl="0" algn="ctr">
                        <a:spcBef>
                          <a:spcPts val="0"/>
                        </a:spcBef>
                        <a:spcAft>
                          <a:spcPts val="0"/>
                        </a:spcAft>
                        <a:buNone/>
                      </a:pPr>
                      <a:r>
                        <a:rPr lang="en-US" sz="1800"/>
                        <a:t>128</a:t>
                      </a:r>
                      <a:endParaRPr sz="1800"/>
                    </a:p>
                  </a:txBody>
                  <a:tcPr marT="91425" marB="91425" marR="91425" marL="91425"/>
                </a:tc>
                <a:tc>
                  <a:txBody>
                    <a:bodyPr/>
                    <a:lstStyle/>
                    <a:p>
                      <a:pPr indent="0" lvl="0" marL="0" rtl="0" algn="ctr">
                        <a:spcBef>
                          <a:spcPts val="0"/>
                        </a:spcBef>
                        <a:spcAft>
                          <a:spcPts val="0"/>
                        </a:spcAft>
                        <a:buNone/>
                      </a:pPr>
                      <a:r>
                        <a:rPr lang="en-US" sz="1800"/>
                        <a:t>32,64,128</a:t>
                      </a:r>
                      <a:endParaRPr sz="1800"/>
                    </a:p>
                  </a:txBody>
                  <a:tcPr marT="91425" marB="91425" marR="91425" marL="91425"/>
                </a:tc>
                <a:tc>
                  <a:txBody>
                    <a:bodyPr/>
                    <a:lstStyle/>
                    <a:p>
                      <a:pPr indent="0" lvl="0" marL="0" rtl="0" algn="ctr">
                        <a:spcBef>
                          <a:spcPts val="0"/>
                        </a:spcBef>
                        <a:spcAft>
                          <a:spcPts val="0"/>
                        </a:spcAft>
                        <a:buNone/>
                      </a:pPr>
                      <a:r>
                        <a:rPr lang="en-US" sz="1800"/>
                        <a:t>128</a:t>
                      </a:r>
                      <a:endParaRPr sz="1800"/>
                    </a:p>
                  </a:txBody>
                  <a:tcPr marT="91425" marB="91425" marR="91425" marL="91425"/>
                </a:tc>
              </a:tr>
              <a:tr h="381000">
                <a:tc>
                  <a:txBody>
                    <a:bodyPr/>
                    <a:lstStyle/>
                    <a:p>
                      <a:pPr indent="0" lvl="0" marL="0" rtl="0" algn="ctr">
                        <a:lnSpc>
                          <a:spcPct val="90000"/>
                        </a:lnSpc>
                        <a:spcBef>
                          <a:spcPts val="500"/>
                        </a:spcBef>
                        <a:spcAft>
                          <a:spcPts val="0"/>
                        </a:spcAft>
                        <a:buNone/>
                      </a:pPr>
                      <a:r>
                        <a:rPr lang="en-US" sz="1800">
                          <a:solidFill>
                            <a:schemeClr val="dk1"/>
                          </a:solidFill>
                        </a:rPr>
                        <a:t>Learning rate </a:t>
                      </a:r>
                      <a:r>
                        <a:rPr lang="en-US" sz="1800">
                          <a:solidFill>
                            <a:schemeClr val="dk1"/>
                          </a:solidFill>
                        </a:rPr>
                        <a:t>scheduler</a:t>
                      </a:r>
                      <a:endParaRPr sz="1800">
                        <a:solidFill>
                          <a:schemeClr val="dk1"/>
                        </a:solidFill>
                      </a:endParaRPr>
                    </a:p>
                  </a:txBody>
                  <a:tcPr marT="91425" marB="91425" marR="91425" marL="91425"/>
                </a:tc>
                <a:tc>
                  <a:txBody>
                    <a:bodyPr/>
                    <a:lstStyle/>
                    <a:p>
                      <a:pPr indent="0" lvl="0" marL="0" rtl="0" algn="ctr">
                        <a:spcBef>
                          <a:spcPts val="0"/>
                        </a:spcBef>
                        <a:spcAft>
                          <a:spcPts val="0"/>
                        </a:spcAft>
                        <a:buNone/>
                      </a:pPr>
                      <a:r>
                        <a:rPr lang="en-US" sz="1800"/>
                        <a:t>None(lr=0.1)</a:t>
                      </a:r>
                      <a:endParaRPr sz="1800"/>
                    </a:p>
                  </a:txBody>
                  <a:tcPr marT="91425" marB="91425" marR="91425" marL="91425"/>
                </a:tc>
                <a:tc>
                  <a:txBody>
                    <a:bodyPr/>
                    <a:lstStyle/>
                    <a:p>
                      <a:pPr indent="0" lvl="0" marL="0" rtl="0" algn="ctr">
                        <a:spcBef>
                          <a:spcPts val="0"/>
                        </a:spcBef>
                        <a:spcAft>
                          <a:spcPts val="0"/>
                        </a:spcAft>
                        <a:buNone/>
                      </a:pPr>
                      <a:r>
                        <a:rPr lang="en-US" sz="1800">
                          <a:solidFill>
                            <a:schemeClr val="dk1"/>
                          </a:solidFill>
                        </a:rPr>
                        <a:t>None(lr=0.1), </a:t>
                      </a:r>
                      <a:r>
                        <a:rPr lang="en-US" sz="1800"/>
                        <a:t>StepLR, ReduceLROnPlateau</a:t>
                      </a:r>
                      <a:endParaRPr sz="1800"/>
                    </a:p>
                  </a:txBody>
                  <a:tcPr marT="91425" marB="91425" marR="91425" marL="91425"/>
                </a:tc>
                <a:tc>
                  <a:txBody>
                    <a:bodyPr/>
                    <a:lstStyle/>
                    <a:p>
                      <a:pPr indent="0" lvl="0" marL="0" rtl="0" algn="ctr">
                        <a:spcBef>
                          <a:spcPts val="0"/>
                        </a:spcBef>
                        <a:spcAft>
                          <a:spcPts val="0"/>
                        </a:spcAft>
                        <a:buNone/>
                      </a:pPr>
                      <a:r>
                        <a:rPr lang="en-US" sz="1800"/>
                        <a:t>StepLR</a:t>
                      </a:r>
                      <a:endParaRPr sz="1800"/>
                    </a:p>
                  </a:txBody>
                  <a:tcPr marT="91425" marB="91425" marR="91425" marL="91425"/>
                </a:tc>
              </a:tr>
              <a:tr h="381000">
                <a:tc>
                  <a:txBody>
                    <a:bodyPr/>
                    <a:lstStyle/>
                    <a:p>
                      <a:pPr indent="0" lvl="0" marL="0" rtl="0" algn="ctr">
                        <a:lnSpc>
                          <a:spcPct val="90000"/>
                        </a:lnSpc>
                        <a:spcBef>
                          <a:spcPts val="500"/>
                        </a:spcBef>
                        <a:spcAft>
                          <a:spcPts val="0"/>
                        </a:spcAft>
                        <a:buNone/>
                      </a:pPr>
                      <a:r>
                        <a:rPr lang="en-US" sz="1800">
                          <a:solidFill>
                            <a:schemeClr val="dk1"/>
                          </a:solidFill>
                        </a:rPr>
                        <a:t>Activation function</a:t>
                      </a:r>
                      <a:endParaRPr sz="1800">
                        <a:solidFill>
                          <a:schemeClr val="dk1"/>
                        </a:solidFill>
                      </a:endParaRPr>
                    </a:p>
                  </a:txBody>
                  <a:tcPr marT="91425" marB="91425" marR="91425" marL="91425"/>
                </a:tc>
                <a:tc>
                  <a:txBody>
                    <a:bodyPr/>
                    <a:lstStyle/>
                    <a:p>
                      <a:pPr indent="0" lvl="0" marL="0" rtl="0" algn="ctr">
                        <a:spcBef>
                          <a:spcPts val="0"/>
                        </a:spcBef>
                        <a:spcAft>
                          <a:spcPts val="0"/>
                        </a:spcAft>
                        <a:buNone/>
                      </a:pPr>
                      <a:r>
                        <a:rPr lang="en-US" sz="1800"/>
                        <a:t>ReLU</a:t>
                      </a:r>
                      <a:endParaRPr sz="1800"/>
                    </a:p>
                  </a:txBody>
                  <a:tcPr marT="91425" marB="91425" marR="91425" marL="91425"/>
                </a:tc>
                <a:tc>
                  <a:txBody>
                    <a:bodyPr/>
                    <a:lstStyle/>
                    <a:p>
                      <a:pPr indent="0" lvl="0" marL="0" rtl="0" algn="ctr">
                        <a:spcBef>
                          <a:spcPts val="0"/>
                        </a:spcBef>
                        <a:spcAft>
                          <a:spcPts val="0"/>
                        </a:spcAft>
                        <a:buNone/>
                      </a:pPr>
                      <a:r>
                        <a:rPr lang="en-US" sz="1800"/>
                        <a:t>RELU, ELU, LeakyReLU</a:t>
                      </a:r>
                      <a:endParaRPr sz="1800"/>
                    </a:p>
                  </a:txBody>
                  <a:tcPr marT="91425" marB="91425" marR="91425" marL="91425"/>
                </a:tc>
                <a:tc>
                  <a:txBody>
                    <a:bodyPr/>
                    <a:lstStyle/>
                    <a:p>
                      <a:pPr indent="0" lvl="0" marL="0" rtl="0" algn="ctr">
                        <a:spcBef>
                          <a:spcPts val="0"/>
                        </a:spcBef>
                        <a:spcAft>
                          <a:spcPts val="0"/>
                        </a:spcAft>
                        <a:buNone/>
                      </a:pPr>
                      <a:r>
                        <a:rPr lang="en-US" sz="1800"/>
                        <a:t>ELU</a:t>
                      </a:r>
                      <a:endParaRPr sz="1800"/>
                    </a:p>
                  </a:txBody>
                  <a:tcPr marT="91425" marB="91425" marR="91425" marL="91425"/>
                </a:tc>
              </a:tr>
              <a:tr h="381000">
                <a:tc>
                  <a:txBody>
                    <a:bodyPr/>
                    <a:lstStyle/>
                    <a:p>
                      <a:pPr indent="0" lvl="0" marL="0" rtl="0" algn="ctr">
                        <a:lnSpc>
                          <a:spcPct val="90000"/>
                        </a:lnSpc>
                        <a:spcBef>
                          <a:spcPts val="500"/>
                        </a:spcBef>
                        <a:spcAft>
                          <a:spcPts val="0"/>
                        </a:spcAft>
                        <a:buNone/>
                      </a:pPr>
                      <a:r>
                        <a:rPr lang="en-US" sz="1800">
                          <a:solidFill>
                            <a:schemeClr val="dk1"/>
                          </a:solidFill>
                        </a:rPr>
                        <a:t>Optimizer</a:t>
                      </a:r>
                      <a:endParaRPr sz="1800">
                        <a:solidFill>
                          <a:schemeClr val="dk1"/>
                        </a:solidFill>
                      </a:endParaRPr>
                    </a:p>
                  </a:txBody>
                  <a:tcPr marT="91425" marB="91425" marR="91425" marL="91425"/>
                </a:tc>
                <a:tc>
                  <a:txBody>
                    <a:bodyPr/>
                    <a:lstStyle/>
                    <a:p>
                      <a:pPr indent="0" lvl="0" marL="0" rtl="0" algn="ctr">
                        <a:spcBef>
                          <a:spcPts val="0"/>
                        </a:spcBef>
                        <a:spcAft>
                          <a:spcPts val="0"/>
                        </a:spcAft>
                        <a:buNone/>
                      </a:pPr>
                      <a:r>
                        <a:rPr lang="en-US" sz="1800"/>
                        <a:t>Adam</a:t>
                      </a:r>
                      <a:endParaRPr sz="1800"/>
                    </a:p>
                  </a:txBody>
                  <a:tcPr marT="91425" marB="91425" marR="91425" marL="91425"/>
                </a:tc>
                <a:tc>
                  <a:txBody>
                    <a:bodyPr/>
                    <a:lstStyle/>
                    <a:p>
                      <a:pPr indent="0" lvl="0" marL="0" rtl="0" algn="ctr">
                        <a:spcBef>
                          <a:spcPts val="0"/>
                        </a:spcBef>
                        <a:spcAft>
                          <a:spcPts val="0"/>
                        </a:spcAft>
                        <a:buNone/>
                      </a:pPr>
                      <a:r>
                        <a:rPr lang="en-US" sz="1800"/>
                        <a:t>Adam, SGD, RMSprop</a:t>
                      </a:r>
                      <a:endParaRPr sz="1800"/>
                    </a:p>
                  </a:txBody>
                  <a:tcPr marT="91425" marB="91425" marR="91425" marL="91425"/>
                </a:tc>
                <a:tc>
                  <a:txBody>
                    <a:bodyPr/>
                    <a:lstStyle/>
                    <a:p>
                      <a:pPr indent="0" lvl="0" marL="0" rtl="0" algn="ctr">
                        <a:spcBef>
                          <a:spcPts val="0"/>
                        </a:spcBef>
                        <a:spcAft>
                          <a:spcPts val="0"/>
                        </a:spcAft>
                        <a:buNone/>
                      </a:pPr>
                      <a:r>
                        <a:rPr lang="en-US" sz="1800"/>
                        <a:t>SGD</a:t>
                      </a:r>
                      <a:endParaRPr sz="1800"/>
                    </a:p>
                  </a:txBody>
                  <a:tcPr marT="91425" marB="91425" marR="91425" marL="91425"/>
                </a:tc>
              </a:tr>
              <a:tr h="381000">
                <a:tc>
                  <a:txBody>
                    <a:bodyPr/>
                    <a:lstStyle/>
                    <a:p>
                      <a:pPr indent="0" lvl="0" marL="0" rtl="0" algn="ctr">
                        <a:lnSpc>
                          <a:spcPct val="90000"/>
                        </a:lnSpc>
                        <a:spcBef>
                          <a:spcPts val="500"/>
                        </a:spcBef>
                        <a:spcAft>
                          <a:spcPts val="0"/>
                        </a:spcAft>
                        <a:buNone/>
                      </a:pPr>
                      <a:r>
                        <a:rPr lang="en-US" sz="1800">
                          <a:solidFill>
                            <a:schemeClr val="dk1"/>
                          </a:solidFill>
                        </a:rPr>
                        <a:t>Batch </a:t>
                      </a:r>
                      <a:r>
                        <a:rPr lang="en-US" sz="1800">
                          <a:solidFill>
                            <a:schemeClr val="dk1"/>
                          </a:solidFill>
                        </a:rPr>
                        <a:t>normalization</a:t>
                      </a:r>
                      <a:endParaRPr sz="1800">
                        <a:solidFill>
                          <a:schemeClr val="dk1"/>
                        </a:solidFill>
                      </a:endParaRPr>
                    </a:p>
                  </a:txBody>
                  <a:tcPr marT="91425" marB="91425" marR="91425" marL="91425"/>
                </a:tc>
                <a:tc>
                  <a:txBody>
                    <a:bodyPr/>
                    <a:lstStyle/>
                    <a:p>
                      <a:pPr indent="0" lvl="0" marL="0" rtl="0" algn="ctr">
                        <a:spcBef>
                          <a:spcPts val="0"/>
                        </a:spcBef>
                        <a:spcAft>
                          <a:spcPts val="0"/>
                        </a:spcAft>
                        <a:buNone/>
                      </a:pPr>
                      <a:r>
                        <a:rPr lang="en-US" sz="1800"/>
                        <a:t>True</a:t>
                      </a:r>
                      <a:endParaRPr sz="1800"/>
                    </a:p>
                  </a:txBody>
                  <a:tcPr marT="91425" marB="91425" marR="91425" marL="91425"/>
                </a:tc>
                <a:tc>
                  <a:txBody>
                    <a:bodyPr/>
                    <a:lstStyle/>
                    <a:p>
                      <a:pPr indent="0" lvl="0" marL="0" rtl="0" algn="ctr">
                        <a:spcBef>
                          <a:spcPts val="0"/>
                        </a:spcBef>
                        <a:spcAft>
                          <a:spcPts val="0"/>
                        </a:spcAft>
                        <a:buNone/>
                      </a:pPr>
                      <a:r>
                        <a:rPr lang="en-US" sz="1800"/>
                        <a:t>True, False</a:t>
                      </a:r>
                      <a:endParaRPr sz="1800"/>
                    </a:p>
                  </a:txBody>
                  <a:tcPr marT="91425" marB="91425" marR="91425" marL="91425"/>
                </a:tc>
                <a:tc>
                  <a:txBody>
                    <a:bodyPr/>
                    <a:lstStyle/>
                    <a:p>
                      <a:pPr indent="0" lvl="0" marL="0" rtl="0" algn="ctr">
                        <a:spcBef>
                          <a:spcPts val="0"/>
                        </a:spcBef>
                        <a:spcAft>
                          <a:spcPts val="0"/>
                        </a:spcAft>
                        <a:buNone/>
                      </a:pPr>
                      <a:r>
                        <a:rPr lang="en-US" sz="1800"/>
                        <a:t>True</a:t>
                      </a:r>
                      <a:endParaRPr sz="1800"/>
                    </a:p>
                  </a:txBody>
                  <a:tcPr marT="91425" marB="91425" marR="91425" marL="91425"/>
                </a:tc>
              </a:tr>
              <a:tr h="381000">
                <a:tc>
                  <a:txBody>
                    <a:bodyPr/>
                    <a:lstStyle/>
                    <a:p>
                      <a:pPr indent="0" lvl="0" marL="0" rtl="0" algn="ctr">
                        <a:lnSpc>
                          <a:spcPct val="90000"/>
                        </a:lnSpc>
                        <a:spcBef>
                          <a:spcPts val="500"/>
                        </a:spcBef>
                        <a:spcAft>
                          <a:spcPts val="0"/>
                        </a:spcAft>
                        <a:buNone/>
                      </a:pPr>
                      <a:r>
                        <a:rPr lang="en-US" sz="1800">
                          <a:solidFill>
                            <a:schemeClr val="dk1"/>
                          </a:solidFill>
                        </a:rPr>
                        <a:t>Regularization</a:t>
                      </a:r>
                      <a:endParaRPr sz="1800">
                        <a:solidFill>
                          <a:schemeClr val="dk1"/>
                        </a:solidFill>
                      </a:endParaRPr>
                    </a:p>
                  </a:txBody>
                  <a:tcPr marT="91425" marB="91425" marR="91425" marL="91425"/>
                </a:tc>
                <a:tc>
                  <a:txBody>
                    <a:bodyPr/>
                    <a:lstStyle/>
                    <a:p>
                      <a:pPr indent="0" lvl="0" marL="0" rtl="0" algn="ctr">
                        <a:spcBef>
                          <a:spcPts val="0"/>
                        </a:spcBef>
                        <a:spcAft>
                          <a:spcPts val="0"/>
                        </a:spcAft>
                        <a:buNone/>
                      </a:pPr>
                      <a:r>
                        <a:rPr lang="en-US" sz="1800"/>
                        <a:t>L1</a:t>
                      </a:r>
                      <a:endParaRPr sz="1800"/>
                    </a:p>
                  </a:txBody>
                  <a:tcPr marT="91425" marB="91425" marR="91425" marL="91425"/>
                </a:tc>
                <a:tc>
                  <a:txBody>
                    <a:bodyPr/>
                    <a:lstStyle/>
                    <a:p>
                      <a:pPr indent="0" lvl="0" marL="0" rtl="0" algn="ctr">
                        <a:spcBef>
                          <a:spcPts val="0"/>
                        </a:spcBef>
                        <a:spcAft>
                          <a:spcPts val="0"/>
                        </a:spcAft>
                        <a:buNone/>
                      </a:pPr>
                      <a:r>
                        <a:rPr lang="en-US" sz="1800"/>
                        <a:t>None, L1, L2</a:t>
                      </a:r>
                      <a:endParaRPr sz="1800"/>
                    </a:p>
                  </a:txBody>
                  <a:tcPr marT="91425" marB="91425" marR="91425" marL="91425"/>
                </a:tc>
                <a:tc>
                  <a:txBody>
                    <a:bodyPr/>
                    <a:lstStyle/>
                    <a:p>
                      <a:pPr indent="0" lvl="0" marL="0" rtl="0" algn="ctr">
                        <a:spcBef>
                          <a:spcPts val="0"/>
                        </a:spcBef>
                        <a:spcAft>
                          <a:spcPts val="0"/>
                        </a:spcAft>
                        <a:buNone/>
                      </a:pPr>
                      <a:r>
                        <a:rPr lang="en-US" sz="1800">
                          <a:solidFill>
                            <a:schemeClr val="dk1"/>
                          </a:solidFill>
                        </a:rPr>
                        <a:t>L1</a:t>
                      </a:r>
                      <a:endParaRPr sz="1800"/>
                    </a:p>
                  </a:txBody>
                  <a:tcPr marT="91425" marB="91425" marR="91425" marL="91425"/>
                </a:tc>
              </a:tr>
              <a:tr h="381000">
                <a:tc>
                  <a:txBody>
                    <a:bodyPr/>
                    <a:lstStyle/>
                    <a:p>
                      <a:pPr indent="0" lvl="0" marL="0" rtl="0" algn="ctr">
                        <a:lnSpc>
                          <a:spcPct val="90000"/>
                        </a:lnSpc>
                        <a:spcBef>
                          <a:spcPts val="500"/>
                        </a:spcBef>
                        <a:spcAft>
                          <a:spcPts val="0"/>
                        </a:spcAft>
                        <a:buNone/>
                      </a:pPr>
                      <a:r>
                        <a:rPr lang="en-US" sz="1800">
                          <a:solidFill>
                            <a:schemeClr val="dk1"/>
                          </a:solidFill>
                        </a:rPr>
                        <a:t>Dropout</a:t>
                      </a:r>
                      <a:endParaRPr sz="1800">
                        <a:solidFill>
                          <a:schemeClr val="dk1"/>
                        </a:solidFill>
                      </a:endParaRPr>
                    </a:p>
                  </a:txBody>
                  <a:tcPr marT="91425" marB="91425" marR="91425" marL="91425"/>
                </a:tc>
                <a:tc>
                  <a:txBody>
                    <a:bodyPr/>
                    <a:lstStyle/>
                    <a:p>
                      <a:pPr indent="0" lvl="0" marL="0" rtl="0" algn="ctr">
                        <a:spcBef>
                          <a:spcPts val="0"/>
                        </a:spcBef>
                        <a:spcAft>
                          <a:spcPts val="0"/>
                        </a:spcAft>
                        <a:buNone/>
                      </a:pPr>
                      <a:r>
                        <a:rPr lang="en-US" sz="1800"/>
                        <a:t>True</a:t>
                      </a:r>
                      <a:endParaRPr sz="1800"/>
                    </a:p>
                  </a:txBody>
                  <a:tcPr marT="91425" marB="91425" marR="91425" marL="91425"/>
                </a:tc>
                <a:tc>
                  <a:txBody>
                    <a:bodyPr/>
                    <a:lstStyle/>
                    <a:p>
                      <a:pPr indent="0" lvl="0" marL="0" rtl="0" algn="ctr">
                        <a:spcBef>
                          <a:spcPts val="0"/>
                        </a:spcBef>
                        <a:spcAft>
                          <a:spcPts val="0"/>
                        </a:spcAft>
                        <a:buNone/>
                      </a:pPr>
                      <a:r>
                        <a:rPr lang="en-US" sz="1800"/>
                        <a:t>True, False</a:t>
                      </a:r>
                      <a:endParaRPr sz="1800"/>
                    </a:p>
                  </a:txBody>
                  <a:tcPr marT="91425" marB="91425" marR="91425" marL="91425"/>
                </a:tc>
                <a:tc>
                  <a:txBody>
                    <a:bodyPr/>
                    <a:lstStyle/>
                    <a:p>
                      <a:pPr indent="0" lvl="0" marL="0" rtl="0" algn="ctr">
                        <a:spcBef>
                          <a:spcPts val="0"/>
                        </a:spcBef>
                        <a:spcAft>
                          <a:spcPts val="0"/>
                        </a:spcAft>
                        <a:buNone/>
                      </a:pPr>
                      <a:r>
                        <a:rPr lang="en-US" sz="1800"/>
                        <a:t>True</a:t>
                      </a:r>
                      <a:endParaRPr sz="1800"/>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fadbca26a0_0_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24" name="Google Shape;124;g2fadbca26a0_0_42"/>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The </a:t>
            </a:r>
            <a:r>
              <a:rPr b="1" lang="en-US" sz="2800"/>
              <a:t>results</a:t>
            </a:r>
            <a:r>
              <a:rPr b="1" lang="en-US" sz="2800"/>
              <a:t> of the best model</a:t>
            </a:r>
            <a:endParaRPr b="1" sz="2800">
              <a:latin typeface="Arial"/>
              <a:ea typeface="Arial"/>
              <a:cs typeface="Arial"/>
              <a:sym typeface="Arial"/>
            </a:endParaRPr>
          </a:p>
        </p:txBody>
      </p:sp>
      <p:sp>
        <p:nvSpPr>
          <p:cNvPr id="125" name="Google Shape;125;g2fadbca26a0_0_42"/>
          <p:cNvSpPr txBox="1"/>
          <p:nvPr/>
        </p:nvSpPr>
        <p:spPr>
          <a:xfrm>
            <a:off x="0" y="975225"/>
            <a:ext cx="604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Train and validation loss</a:t>
            </a:r>
            <a:endParaRPr sz="2400">
              <a:solidFill>
                <a:schemeClr val="dk1"/>
              </a:solidFill>
            </a:endParaRPr>
          </a:p>
        </p:txBody>
      </p:sp>
      <p:pic>
        <p:nvPicPr>
          <p:cNvPr id="126" name="Google Shape;126;g2fadbca26a0_0_42"/>
          <p:cNvPicPr preferRelativeResize="0"/>
          <p:nvPr/>
        </p:nvPicPr>
        <p:blipFill>
          <a:blip r:embed="rId3">
            <a:alphaModFix/>
          </a:blip>
          <a:stretch>
            <a:fillRect/>
          </a:stretch>
        </p:blipFill>
        <p:spPr>
          <a:xfrm>
            <a:off x="89525" y="1994350"/>
            <a:ext cx="5236926" cy="2869299"/>
          </a:xfrm>
          <a:prstGeom prst="rect">
            <a:avLst/>
          </a:prstGeom>
          <a:noFill/>
          <a:ln>
            <a:noFill/>
          </a:ln>
        </p:spPr>
      </p:pic>
      <p:sp>
        <p:nvSpPr>
          <p:cNvPr id="127" name="Google Shape;127;g2fadbca26a0_0_42"/>
          <p:cNvSpPr txBox="1"/>
          <p:nvPr/>
        </p:nvSpPr>
        <p:spPr>
          <a:xfrm>
            <a:off x="5940800" y="975225"/>
            <a:ext cx="604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Train and validation </a:t>
            </a:r>
            <a:r>
              <a:rPr lang="en-US" sz="2400">
                <a:solidFill>
                  <a:schemeClr val="dk1"/>
                </a:solidFill>
              </a:rPr>
              <a:t>accuracy</a:t>
            </a:r>
            <a:endParaRPr sz="2400">
              <a:solidFill>
                <a:schemeClr val="dk1"/>
              </a:solidFill>
            </a:endParaRPr>
          </a:p>
        </p:txBody>
      </p:sp>
      <p:pic>
        <p:nvPicPr>
          <p:cNvPr id="128" name="Google Shape;128;g2fadbca26a0_0_42"/>
          <p:cNvPicPr preferRelativeResize="0"/>
          <p:nvPr/>
        </p:nvPicPr>
        <p:blipFill>
          <a:blip r:embed="rId4">
            <a:alphaModFix/>
          </a:blip>
          <a:stretch>
            <a:fillRect/>
          </a:stretch>
        </p:blipFill>
        <p:spPr>
          <a:xfrm>
            <a:off x="5940800" y="1965065"/>
            <a:ext cx="5413000" cy="2952985"/>
          </a:xfrm>
          <a:prstGeom prst="rect">
            <a:avLst/>
          </a:prstGeom>
          <a:noFill/>
          <a:ln>
            <a:noFill/>
          </a:ln>
        </p:spPr>
      </p:pic>
      <p:sp>
        <p:nvSpPr>
          <p:cNvPr id="129" name="Google Shape;129;g2fadbca26a0_0_42"/>
          <p:cNvSpPr txBox="1"/>
          <p:nvPr/>
        </p:nvSpPr>
        <p:spPr>
          <a:xfrm>
            <a:off x="573300" y="5599625"/>
            <a:ext cx="1161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The accuracy of the best model on test set is 0.8614</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fadbca26a0_0_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36" name="Google Shape;136;g2fadbca26a0_0_57"/>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The results of the best model</a:t>
            </a:r>
            <a:endParaRPr b="1" sz="2800">
              <a:latin typeface="Arial"/>
              <a:ea typeface="Arial"/>
              <a:cs typeface="Arial"/>
              <a:sym typeface="Arial"/>
            </a:endParaRPr>
          </a:p>
        </p:txBody>
      </p:sp>
      <p:sp>
        <p:nvSpPr>
          <p:cNvPr id="137" name="Google Shape;137;g2fadbca26a0_0_57"/>
          <p:cNvSpPr txBox="1"/>
          <p:nvPr/>
        </p:nvSpPr>
        <p:spPr>
          <a:xfrm>
            <a:off x="0" y="975225"/>
            <a:ext cx="831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The predicted results of the best model on test set</a:t>
            </a:r>
            <a:endParaRPr sz="2400">
              <a:solidFill>
                <a:schemeClr val="dk1"/>
              </a:solidFill>
            </a:endParaRPr>
          </a:p>
        </p:txBody>
      </p:sp>
      <p:pic>
        <p:nvPicPr>
          <p:cNvPr id="138" name="Google Shape;138;g2fadbca26a0_0_57"/>
          <p:cNvPicPr preferRelativeResize="0"/>
          <p:nvPr/>
        </p:nvPicPr>
        <p:blipFill>
          <a:blip r:embed="rId3">
            <a:alphaModFix/>
          </a:blip>
          <a:stretch>
            <a:fillRect/>
          </a:stretch>
        </p:blipFill>
        <p:spPr>
          <a:xfrm>
            <a:off x="1485900" y="1839025"/>
            <a:ext cx="8458200" cy="3819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4" name="Google Shape;144;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45" name="Google Shape;145;p4"/>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The results of the best model</a:t>
            </a:r>
            <a:endParaRPr b="1" sz="2800">
              <a:latin typeface="Arial"/>
              <a:ea typeface="Arial"/>
              <a:cs typeface="Arial"/>
              <a:sym typeface="Arial"/>
            </a:endParaRPr>
          </a:p>
        </p:txBody>
      </p:sp>
      <p:pic>
        <p:nvPicPr>
          <p:cNvPr id="146" name="Google Shape;146;p4"/>
          <p:cNvPicPr preferRelativeResize="0"/>
          <p:nvPr/>
        </p:nvPicPr>
        <p:blipFill>
          <a:blip r:embed="rId3">
            <a:alphaModFix/>
          </a:blip>
          <a:stretch>
            <a:fillRect/>
          </a:stretch>
        </p:blipFill>
        <p:spPr>
          <a:xfrm>
            <a:off x="2275474" y="828300"/>
            <a:ext cx="6763625" cy="6081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5bbf7b9e4a_0_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53" name="Google Shape;153;g35bbf7b9e4a_0_23"/>
          <p:cNvSpPr txBox="1"/>
          <p:nvPr>
            <p:ph idx="4294967295" type="title"/>
          </p:nvPr>
        </p:nvSpPr>
        <p:spPr>
          <a:xfrm>
            <a:off x="0" y="0"/>
            <a:ext cx="11430000" cy="82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2800"/>
              <a:t>The results of the best model</a:t>
            </a:r>
            <a:endParaRPr b="1" sz="2800">
              <a:latin typeface="Arial"/>
              <a:ea typeface="Arial"/>
              <a:cs typeface="Arial"/>
              <a:sym typeface="Arial"/>
            </a:endParaRPr>
          </a:p>
        </p:txBody>
      </p:sp>
      <p:sp>
        <p:nvSpPr>
          <p:cNvPr id="154" name="Google Shape;154;g35bbf7b9e4a_0_23"/>
          <p:cNvSpPr txBox="1"/>
          <p:nvPr/>
        </p:nvSpPr>
        <p:spPr>
          <a:xfrm>
            <a:off x="0" y="975225"/>
            <a:ext cx="831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The importance of each pixel</a:t>
            </a:r>
            <a:endParaRPr sz="2400">
              <a:solidFill>
                <a:schemeClr val="dk1"/>
              </a:solidFill>
            </a:endParaRPr>
          </a:p>
        </p:txBody>
      </p:sp>
      <p:pic>
        <p:nvPicPr>
          <p:cNvPr id="155" name="Google Shape;155;g35bbf7b9e4a_0_23"/>
          <p:cNvPicPr preferRelativeResize="0"/>
          <p:nvPr/>
        </p:nvPicPr>
        <p:blipFill>
          <a:blip r:embed="rId3">
            <a:alphaModFix/>
          </a:blip>
          <a:stretch>
            <a:fillRect/>
          </a:stretch>
        </p:blipFill>
        <p:spPr>
          <a:xfrm>
            <a:off x="131475" y="2308050"/>
            <a:ext cx="5282400" cy="2753950"/>
          </a:xfrm>
          <a:prstGeom prst="rect">
            <a:avLst/>
          </a:prstGeom>
          <a:noFill/>
          <a:ln>
            <a:noFill/>
          </a:ln>
        </p:spPr>
      </p:pic>
      <p:pic>
        <p:nvPicPr>
          <p:cNvPr id="156" name="Google Shape;156;g35bbf7b9e4a_0_23"/>
          <p:cNvPicPr preferRelativeResize="0"/>
          <p:nvPr/>
        </p:nvPicPr>
        <p:blipFill>
          <a:blip r:embed="rId4">
            <a:alphaModFix/>
          </a:blip>
          <a:stretch>
            <a:fillRect/>
          </a:stretch>
        </p:blipFill>
        <p:spPr>
          <a:xfrm>
            <a:off x="6069575" y="2308050"/>
            <a:ext cx="5282384" cy="2753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2024-03-14T14:58:42Z</dcterms:created>
  <dc:creator>宏羽 王</dc:creator>
</cp:coreProperties>
</file>